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22" r:id="rId1"/>
  </p:sldMasterIdLst>
  <p:sldIdLst>
    <p:sldId id="256" r:id="rId2"/>
    <p:sldId id="258" r:id="rId3"/>
    <p:sldId id="257" r:id="rId4"/>
    <p:sldId id="261" r:id="rId5"/>
    <p:sldId id="260" r:id="rId6"/>
    <p:sldId id="262" r:id="rId7"/>
    <p:sldId id="267" r:id="rId8"/>
    <p:sldId id="268" r:id="rId9"/>
    <p:sldId id="271" r:id="rId10"/>
    <p:sldId id="272" r:id="rId11"/>
    <p:sldId id="274" r:id="rId12"/>
    <p:sldId id="275" r:id="rId13"/>
    <p:sldId id="276" r:id="rId14"/>
    <p:sldId id="277" r:id="rId15"/>
    <p:sldId id="278" r:id="rId16"/>
    <p:sldId id="280"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1"/>
    <p:restoredTop sz="94696"/>
  </p:normalViewPr>
  <p:slideViewPr>
    <p:cSldViewPr snapToGrid="0" snapToObjects="1">
      <p:cViewPr>
        <p:scale>
          <a:sx n="84" d="100"/>
          <a:sy n="84" d="100"/>
        </p:scale>
        <p:origin x="1640" y="7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60DE407-34CA-9745-A948-AAA7D8E966BF}" type="datetimeFigureOut">
              <a:rPr lang="en-US" smtClean="0"/>
              <a:t>10/9/19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5427DF0-5D24-6142-AE74-05BBC800D7C6}" type="slidenum">
              <a:rPr lang="en-US" smtClean="0"/>
              <a:t>‹#›</a:t>
            </a:fld>
            <a:endParaRPr lang="en-US"/>
          </a:p>
        </p:txBody>
      </p:sp>
    </p:spTree>
    <p:extLst>
      <p:ext uri="{BB962C8B-B14F-4D97-AF65-F5344CB8AC3E}">
        <p14:creationId xmlns:p14="http://schemas.microsoft.com/office/powerpoint/2010/main" val="37692425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60DE407-34CA-9745-A948-AAA7D8E966BF}" type="datetimeFigureOut">
              <a:rPr lang="en-US" smtClean="0"/>
              <a:t>10/9/19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5427DF0-5D24-6142-AE74-05BBC800D7C6}" type="slidenum">
              <a:rPr lang="en-US" smtClean="0"/>
              <a:t>‹#›</a:t>
            </a:fld>
            <a:endParaRPr lang="en-US"/>
          </a:p>
        </p:txBody>
      </p:sp>
    </p:spTree>
    <p:extLst>
      <p:ext uri="{BB962C8B-B14F-4D97-AF65-F5344CB8AC3E}">
        <p14:creationId xmlns:p14="http://schemas.microsoft.com/office/powerpoint/2010/main" val="40109336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60DE407-34CA-9745-A948-AAA7D8E966BF}" type="datetimeFigureOut">
              <a:rPr lang="en-US" smtClean="0"/>
              <a:t>10/9/19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5427DF0-5D24-6142-AE74-05BBC800D7C6}" type="slidenum">
              <a:rPr lang="en-US" smtClean="0"/>
              <a:t>‹#›</a:t>
            </a:fld>
            <a:endParaRPr lang="en-US"/>
          </a:p>
        </p:txBody>
      </p:sp>
    </p:spTree>
    <p:extLst>
      <p:ext uri="{BB962C8B-B14F-4D97-AF65-F5344CB8AC3E}">
        <p14:creationId xmlns:p14="http://schemas.microsoft.com/office/powerpoint/2010/main" val="294857379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60DE407-34CA-9745-A948-AAA7D8E966BF}" type="datetimeFigureOut">
              <a:rPr lang="en-US" smtClean="0"/>
              <a:t>10/9/19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5427DF0-5D24-6142-AE74-05BBC800D7C6}" type="slidenum">
              <a:rPr lang="en-US" smtClean="0"/>
              <a:t>‹#›</a:t>
            </a:fld>
            <a:endParaRPr lang="en-US"/>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33177820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60DE407-34CA-9745-A948-AAA7D8E966BF}" type="datetimeFigureOut">
              <a:rPr lang="en-US" smtClean="0"/>
              <a:t>10/9/19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5427DF0-5D24-6142-AE74-05BBC800D7C6}" type="slidenum">
              <a:rPr lang="en-US" smtClean="0"/>
              <a:t>‹#›</a:t>
            </a:fld>
            <a:endParaRPr lang="en-US"/>
          </a:p>
        </p:txBody>
      </p:sp>
    </p:spTree>
    <p:extLst>
      <p:ext uri="{BB962C8B-B14F-4D97-AF65-F5344CB8AC3E}">
        <p14:creationId xmlns:p14="http://schemas.microsoft.com/office/powerpoint/2010/main" val="197566042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60DE407-34CA-9745-A948-AAA7D8E966BF}" type="datetimeFigureOut">
              <a:rPr lang="en-US" smtClean="0"/>
              <a:t>10/9/19</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5427DF0-5D24-6142-AE74-05BBC800D7C6}" type="slidenum">
              <a:rPr lang="en-US" smtClean="0"/>
              <a:t>‹#›</a:t>
            </a:fld>
            <a:endParaRPr lang="en-US"/>
          </a:p>
        </p:txBody>
      </p:sp>
    </p:spTree>
    <p:extLst>
      <p:ext uri="{BB962C8B-B14F-4D97-AF65-F5344CB8AC3E}">
        <p14:creationId xmlns:p14="http://schemas.microsoft.com/office/powerpoint/2010/main" val="406044136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60DE407-34CA-9745-A948-AAA7D8E966BF}" type="datetimeFigureOut">
              <a:rPr lang="en-US" smtClean="0"/>
              <a:t>10/9/19</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5427DF0-5D24-6142-AE74-05BBC800D7C6}" type="slidenum">
              <a:rPr lang="en-US" smtClean="0"/>
              <a:t>‹#›</a:t>
            </a:fld>
            <a:endParaRPr lang="en-US"/>
          </a:p>
        </p:txBody>
      </p:sp>
    </p:spTree>
    <p:extLst>
      <p:ext uri="{BB962C8B-B14F-4D97-AF65-F5344CB8AC3E}">
        <p14:creationId xmlns:p14="http://schemas.microsoft.com/office/powerpoint/2010/main" val="31463262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60DE407-34CA-9745-A948-AAA7D8E966BF}" type="datetimeFigureOut">
              <a:rPr lang="en-US" smtClean="0"/>
              <a:t>10/9/19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5427DF0-5D24-6142-AE74-05BBC800D7C6}" type="slidenum">
              <a:rPr lang="en-US" smtClean="0"/>
              <a:t>‹#›</a:t>
            </a:fld>
            <a:endParaRPr lang="en-US"/>
          </a:p>
        </p:txBody>
      </p:sp>
    </p:spTree>
    <p:extLst>
      <p:ext uri="{BB962C8B-B14F-4D97-AF65-F5344CB8AC3E}">
        <p14:creationId xmlns:p14="http://schemas.microsoft.com/office/powerpoint/2010/main" val="392272689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60DE407-34CA-9745-A948-AAA7D8E966BF}" type="datetimeFigureOut">
              <a:rPr lang="en-US" smtClean="0"/>
              <a:t>10/9/19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5427DF0-5D24-6142-AE74-05BBC800D7C6}" type="slidenum">
              <a:rPr lang="en-US" smtClean="0"/>
              <a:t>‹#›</a:t>
            </a:fld>
            <a:endParaRPr lang="en-US"/>
          </a:p>
        </p:txBody>
      </p:sp>
    </p:spTree>
    <p:extLst>
      <p:ext uri="{BB962C8B-B14F-4D97-AF65-F5344CB8AC3E}">
        <p14:creationId xmlns:p14="http://schemas.microsoft.com/office/powerpoint/2010/main" val="24208561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460DE407-34CA-9745-A948-AAA7D8E966BF}" type="datetimeFigureOut">
              <a:rPr lang="en-US" smtClean="0"/>
              <a:t>10/9/19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5427DF0-5D24-6142-AE74-05BBC800D7C6}" type="slidenum">
              <a:rPr lang="en-US" smtClean="0"/>
              <a:t>‹#›</a:t>
            </a:fld>
            <a:endParaRPr lang="en-US"/>
          </a:p>
        </p:txBody>
      </p:sp>
    </p:spTree>
    <p:extLst>
      <p:ext uri="{BB962C8B-B14F-4D97-AF65-F5344CB8AC3E}">
        <p14:creationId xmlns:p14="http://schemas.microsoft.com/office/powerpoint/2010/main" val="8778613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60DE407-34CA-9745-A948-AAA7D8E966BF}" type="datetimeFigureOut">
              <a:rPr lang="en-US" smtClean="0"/>
              <a:t>10/9/19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5427DF0-5D24-6142-AE74-05BBC800D7C6}" type="slidenum">
              <a:rPr lang="en-US" smtClean="0"/>
              <a:t>‹#›</a:t>
            </a:fld>
            <a:endParaRPr lang="en-US"/>
          </a:p>
        </p:txBody>
      </p:sp>
    </p:spTree>
    <p:extLst>
      <p:ext uri="{BB962C8B-B14F-4D97-AF65-F5344CB8AC3E}">
        <p14:creationId xmlns:p14="http://schemas.microsoft.com/office/powerpoint/2010/main" val="36787763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60DE407-34CA-9745-A948-AAA7D8E966BF}" type="datetimeFigureOut">
              <a:rPr lang="en-US" smtClean="0"/>
              <a:t>10/9/19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5427DF0-5D24-6142-AE74-05BBC800D7C6}" type="slidenum">
              <a:rPr lang="en-US" smtClean="0"/>
              <a:t>‹#›</a:t>
            </a:fld>
            <a:endParaRPr lang="en-US"/>
          </a:p>
        </p:txBody>
      </p:sp>
    </p:spTree>
    <p:extLst>
      <p:ext uri="{BB962C8B-B14F-4D97-AF65-F5344CB8AC3E}">
        <p14:creationId xmlns:p14="http://schemas.microsoft.com/office/powerpoint/2010/main" val="3995297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60DE407-34CA-9745-A948-AAA7D8E966BF}" type="datetimeFigureOut">
              <a:rPr lang="en-US" smtClean="0"/>
              <a:t>10/9/19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5427DF0-5D24-6142-AE74-05BBC800D7C6}" type="slidenum">
              <a:rPr lang="en-US" smtClean="0"/>
              <a:t>‹#›</a:t>
            </a:fld>
            <a:endParaRPr lang="en-US"/>
          </a:p>
        </p:txBody>
      </p:sp>
    </p:spTree>
    <p:extLst>
      <p:ext uri="{BB962C8B-B14F-4D97-AF65-F5344CB8AC3E}">
        <p14:creationId xmlns:p14="http://schemas.microsoft.com/office/powerpoint/2010/main" val="20586503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460DE407-34CA-9745-A948-AAA7D8E966BF}" type="datetimeFigureOut">
              <a:rPr lang="en-US" smtClean="0"/>
              <a:t>10/9/19</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05427DF0-5D24-6142-AE74-05BBC800D7C6}" type="slidenum">
              <a:rPr lang="en-US" smtClean="0"/>
              <a:t>‹#›</a:t>
            </a:fld>
            <a:endParaRPr lang="en-US"/>
          </a:p>
        </p:txBody>
      </p:sp>
    </p:spTree>
    <p:extLst>
      <p:ext uri="{BB962C8B-B14F-4D97-AF65-F5344CB8AC3E}">
        <p14:creationId xmlns:p14="http://schemas.microsoft.com/office/powerpoint/2010/main" val="22081839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60DE407-34CA-9745-A948-AAA7D8E966BF}" type="datetimeFigureOut">
              <a:rPr lang="en-US" smtClean="0"/>
              <a:t>10/9/19</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05427DF0-5D24-6142-AE74-05BBC800D7C6}" type="slidenum">
              <a:rPr lang="en-US" smtClean="0"/>
              <a:t>‹#›</a:t>
            </a:fld>
            <a:endParaRPr lang="en-US"/>
          </a:p>
        </p:txBody>
      </p:sp>
    </p:spTree>
    <p:extLst>
      <p:ext uri="{BB962C8B-B14F-4D97-AF65-F5344CB8AC3E}">
        <p14:creationId xmlns:p14="http://schemas.microsoft.com/office/powerpoint/2010/main" val="29233141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460DE407-34CA-9745-A948-AAA7D8E966BF}" type="datetimeFigureOut">
              <a:rPr lang="en-US" smtClean="0"/>
              <a:t>10/9/19</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05427DF0-5D24-6142-AE74-05BBC800D7C6}" type="slidenum">
              <a:rPr lang="en-US" smtClean="0"/>
              <a:t>‹#›</a:t>
            </a:fld>
            <a:endParaRPr lang="en-US"/>
          </a:p>
        </p:txBody>
      </p:sp>
    </p:spTree>
    <p:extLst>
      <p:ext uri="{BB962C8B-B14F-4D97-AF65-F5344CB8AC3E}">
        <p14:creationId xmlns:p14="http://schemas.microsoft.com/office/powerpoint/2010/main" val="9196492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60DE407-34CA-9745-A948-AAA7D8E966BF}" type="datetimeFigureOut">
              <a:rPr lang="en-US" smtClean="0"/>
              <a:t>10/9/19</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05427DF0-5D24-6142-AE74-05BBC800D7C6}" type="slidenum">
              <a:rPr lang="en-US" smtClean="0"/>
              <a:t>‹#›</a:t>
            </a:fld>
            <a:endParaRPr lang="en-US"/>
          </a:p>
        </p:txBody>
      </p:sp>
    </p:spTree>
    <p:extLst>
      <p:ext uri="{BB962C8B-B14F-4D97-AF65-F5344CB8AC3E}">
        <p14:creationId xmlns:p14="http://schemas.microsoft.com/office/powerpoint/2010/main" val="34242213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60DE407-34CA-9745-A948-AAA7D8E966BF}" type="datetimeFigureOut">
              <a:rPr lang="en-US" smtClean="0"/>
              <a:t>10/9/19</a:t>
            </a:fld>
            <a:endParaRPr lang="en-US"/>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05427DF0-5D24-6142-AE74-05BBC800D7C6}" type="slidenum">
              <a:rPr lang="en-US" smtClean="0"/>
              <a:t>‹#›</a:t>
            </a:fld>
            <a:endParaRPr lang="en-US"/>
          </a:p>
        </p:txBody>
      </p:sp>
    </p:spTree>
    <p:extLst>
      <p:ext uri="{BB962C8B-B14F-4D97-AF65-F5344CB8AC3E}">
        <p14:creationId xmlns:p14="http://schemas.microsoft.com/office/powerpoint/2010/main" val="849766986"/>
      </p:ext>
    </p:extLst>
  </p:cSld>
  <p:clrMap bg1="dk1" tx1="lt1" bg2="dk2" tx2="lt2" accent1="accent1" accent2="accent2" accent3="accent3" accent4="accent4" accent5="accent5" accent6="accent6" hlink="hlink" folHlink="folHlink"/>
  <p:sldLayoutIdLst>
    <p:sldLayoutId id="2147483823" r:id="rId1"/>
    <p:sldLayoutId id="2147483824" r:id="rId2"/>
    <p:sldLayoutId id="2147483825" r:id="rId3"/>
    <p:sldLayoutId id="2147483826" r:id="rId4"/>
    <p:sldLayoutId id="2147483827" r:id="rId5"/>
    <p:sldLayoutId id="2147483828" r:id="rId6"/>
    <p:sldLayoutId id="2147483829" r:id="rId7"/>
    <p:sldLayoutId id="2147483830" r:id="rId8"/>
    <p:sldLayoutId id="2147483831" r:id="rId9"/>
    <p:sldLayoutId id="2147483832" r:id="rId10"/>
    <p:sldLayoutId id="2147483833" r:id="rId11"/>
    <p:sldLayoutId id="2147483834" r:id="rId12"/>
    <p:sldLayoutId id="2147483835" r:id="rId13"/>
    <p:sldLayoutId id="2147483836" r:id="rId14"/>
    <p:sldLayoutId id="2147483837" r:id="rId15"/>
    <p:sldLayoutId id="2147483838" r:id="rId16"/>
    <p:sldLayoutId id="2147483839"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0.tiff"/><Relationship Id="rId2" Type="http://schemas.openxmlformats.org/officeDocument/2006/relationships/image" Target="../media/image2.png"/><Relationship Id="rId1" Type="http://schemas.openxmlformats.org/officeDocument/2006/relationships/slideLayout" Target="../slideLayouts/slideLayout16.xml"/><Relationship Id="rId6" Type="http://schemas.openxmlformats.org/officeDocument/2006/relationships/image" Target="../media/image9.tiff"/><Relationship Id="rId5" Type="http://schemas.openxmlformats.org/officeDocument/2006/relationships/image" Target="../media/image5.pn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6.xml"/><Relationship Id="rId6" Type="http://schemas.openxmlformats.org/officeDocument/2006/relationships/image" Target="../media/image13.png"/><Relationship Id="rId5" Type="http://schemas.openxmlformats.org/officeDocument/2006/relationships/image" Target="../media/image5.png"/><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6.xml"/><Relationship Id="rId5" Type="http://schemas.openxmlformats.org/officeDocument/2006/relationships/image" Target="../media/image5.png"/><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6.xml"/><Relationship Id="rId5" Type="http://schemas.openxmlformats.org/officeDocument/2006/relationships/image" Target="../media/image5.png"/><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6.xml"/><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6.xml"/><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6.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6.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6.xml"/><Relationship Id="rId6" Type="http://schemas.openxmlformats.org/officeDocument/2006/relationships/image" Target="../media/image8.png"/><Relationship Id="rId5" Type="http://schemas.openxmlformats.org/officeDocument/2006/relationships/image" Target="../media/image5.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6.xml"/><Relationship Id="rId5" Type="http://schemas.openxmlformats.org/officeDocument/2006/relationships/image" Target="../media/image5.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6.xml"/><Relationship Id="rId5" Type="http://schemas.openxmlformats.org/officeDocument/2006/relationships/image" Target="../media/image5.pn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28D0172-F2E0-4763-9C35-F022664959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
            <a:ext cx="12191695" cy="473074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16">
            <a:extLst>
              <a:ext uri="{FF2B5EF4-FFF2-40B4-BE49-F238E27FC236}">
                <a16:creationId xmlns:a16="http://schemas.microsoft.com/office/drawing/2014/main" id="{9F2851FB-E841-4509-8A6D-A416376EA3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3753695"/>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tx1">
              <a:alpha val="20000"/>
            </a:schemeClr>
          </a:solidFill>
          <a:ln>
            <a:noFill/>
          </a:ln>
        </p:spPr>
        <p:txBody>
          <a:bodyPr rtlCol="0" anchor="ctr"/>
          <a:lstStyle/>
          <a:p>
            <a:pPr algn="ctr"/>
            <a:endParaRPr lang="en-US">
              <a:solidFill>
                <a:schemeClr val="tx1"/>
              </a:solidFill>
            </a:endParaRPr>
          </a:p>
        </p:txBody>
      </p:sp>
      <p:sp>
        <p:nvSpPr>
          <p:cNvPr id="12" name="Freeform: Shape 11">
            <a:extLst>
              <a:ext uri="{FF2B5EF4-FFF2-40B4-BE49-F238E27FC236}">
                <a16:creationId xmlns:a16="http://schemas.microsoft.com/office/drawing/2014/main" id="{DF6FB2B2-CE21-407F-B22E-302DADC2C3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55533"/>
            <a:ext cx="12192000" cy="2802467"/>
          </a:xfrm>
          <a:custGeom>
            <a:avLst/>
            <a:gdLst>
              <a:gd name="connsiteX0" fmla="*/ 1 w 12192000"/>
              <a:gd name="connsiteY0" fmla="*/ 0 h 2802467"/>
              <a:gd name="connsiteX1" fmla="*/ 71932 w 12192000"/>
              <a:gd name="connsiteY1" fmla="*/ 12261 h 2802467"/>
              <a:gd name="connsiteX2" fmla="*/ 282848 w 12192000"/>
              <a:gd name="connsiteY2" fmla="*/ 48342 h 2802467"/>
              <a:gd name="connsiteX3" fmla="*/ 436464 w 12192000"/>
              <a:gd name="connsiteY3" fmla="*/ 73565 h 2802467"/>
              <a:gd name="connsiteX4" fmla="*/ 619339 w 12192000"/>
              <a:gd name="connsiteY4" fmla="*/ 100188 h 2802467"/>
              <a:gd name="connsiteX5" fmla="*/ 836351 w 12192000"/>
              <a:gd name="connsiteY5" fmla="*/ 132066 h 2802467"/>
              <a:gd name="connsiteX6" fmla="*/ 1076528 w 12192000"/>
              <a:gd name="connsiteY6" fmla="*/ 165696 h 2802467"/>
              <a:gd name="connsiteX7" fmla="*/ 1347183 w 12192000"/>
              <a:gd name="connsiteY7" fmla="*/ 201077 h 2802467"/>
              <a:gd name="connsiteX8" fmla="*/ 1642223 w 12192000"/>
              <a:gd name="connsiteY8" fmla="*/ 238560 h 2802467"/>
              <a:gd name="connsiteX9" fmla="*/ 1962864 w 12192000"/>
              <a:gd name="connsiteY9" fmla="*/ 276043 h 2802467"/>
              <a:gd name="connsiteX10" fmla="*/ 2304232 w 12192000"/>
              <a:gd name="connsiteY10" fmla="*/ 314226 h 2802467"/>
              <a:gd name="connsiteX11" fmla="*/ 2672421 w 12192000"/>
              <a:gd name="connsiteY11" fmla="*/ 349608 h 2802467"/>
              <a:gd name="connsiteX12" fmla="*/ 3057678 w 12192000"/>
              <a:gd name="connsiteY12" fmla="*/ 383587 h 2802467"/>
              <a:gd name="connsiteX13" fmla="*/ 3464881 w 12192000"/>
              <a:gd name="connsiteY13" fmla="*/ 414415 h 2802467"/>
              <a:gd name="connsiteX14" fmla="*/ 3889152 w 12192000"/>
              <a:gd name="connsiteY14" fmla="*/ 443840 h 2802467"/>
              <a:gd name="connsiteX15" fmla="*/ 4331710 w 12192000"/>
              <a:gd name="connsiteY15" fmla="*/ 471515 h 2802467"/>
              <a:gd name="connsiteX16" fmla="*/ 4558476 w 12192000"/>
              <a:gd name="connsiteY16" fmla="*/ 481323 h 2802467"/>
              <a:gd name="connsiteX17" fmla="*/ 4790118 w 12192000"/>
              <a:gd name="connsiteY17" fmla="*/ 492183 h 2802467"/>
              <a:gd name="connsiteX18" fmla="*/ 5025418 w 12192000"/>
              <a:gd name="connsiteY18" fmla="*/ 502342 h 2802467"/>
              <a:gd name="connsiteX19" fmla="*/ 5261937 w 12192000"/>
              <a:gd name="connsiteY19" fmla="*/ 508998 h 2802467"/>
              <a:gd name="connsiteX20" fmla="*/ 5503332 w 12192000"/>
              <a:gd name="connsiteY20" fmla="*/ 514953 h 2802467"/>
              <a:gd name="connsiteX21" fmla="*/ 5747166 w 12192000"/>
              <a:gd name="connsiteY21" fmla="*/ 521259 h 2802467"/>
              <a:gd name="connsiteX22" fmla="*/ 5995877 w 12192000"/>
              <a:gd name="connsiteY22" fmla="*/ 525462 h 2802467"/>
              <a:gd name="connsiteX23" fmla="*/ 6247026 w 12192000"/>
              <a:gd name="connsiteY23" fmla="*/ 525462 h 2802467"/>
              <a:gd name="connsiteX24" fmla="*/ 6500613 w 12192000"/>
              <a:gd name="connsiteY24" fmla="*/ 527564 h 2802467"/>
              <a:gd name="connsiteX25" fmla="*/ 6756639 w 12192000"/>
              <a:gd name="connsiteY25" fmla="*/ 525462 h 2802467"/>
              <a:gd name="connsiteX26" fmla="*/ 7016322 w 12192000"/>
              <a:gd name="connsiteY26" fmla="*/ 521259 h 2802467"/>
              <a:gd name="connsiteX27" fmla="*/ 7276005 w 12192000"/>
              <a:gd name="connsiteY27" fmla="*/ 517405 h 2802467"/>
              <a:gd name="connsiteX28" fmla="*/ 7539345 w 12192000"/>
              <a:gd name="connsiteY28" fmla="*/ 508998 h 2802467"/>
              <a:gd name="connsiteX29" fmla="*/ 7805124 w 12192000"/>
              <a:gd name="connsiteY29" fmla="*/ 500240 h 2802467"/>
              <a:gd name="connsiteX30" fmla="*/ 8070903 w 12192000"/>
              <a:gd name="connsiteY30" fmla="*/ 490081 h 2802467"/>
              <a:gd name="connsiteX31" fmla="*/ 8339121 w 12192000"/>
              <a:gd name="connsiteY31" fmla="*/ 475719 h 2802467"/>
              <a:gd name="connsiteX32" fmla="*/ 8609776 w 12192000"/>
              <a:gd name="connsiteY32" fmla="*/ 458553 h 2802467"/>
              <a:gd name="connsiteX33" fmla="*/ 8881651 w 12192000"/>
              <a:gd name="connsiteY33" fmla="*/ 442089 h 2802467"/>
              <a:gd name="connsiteX34" fmla="*/ 9153526 w 12192000"/>
              <a:gd name="connsiteY34" fmla="*/ 421070 h 2802467"/>
              <a:gd name="connsiteX35" fmla="*/ 9429058 w 12192000"/>
              <a:gd name="connsiteY35" fmla="*/ 395848 h 2802467"/>
              <a:gd name="connsiteX36" fmla="*/ 9700933 w 12192000"/>
              <a:gd name="connsiteY36" fmla="*/ 370626 h 2802467"/>
              <a:gd name="connsiteX37" fmla="*/ 9977684 w 12192000"/>
              <a:gd name="connsiteY37" fmla="*/ 341550 h 2802467"/>
              <a:gd name="connsiteX38" fmla="*/ 10255655 w 12192000"/>
              <a:gd name="connsiteY38" fmla="*/ 309672 h 2802467"/>
              <a:gd name="connsiteX39" fmla="*/ 10529968 w 12192000"/>
              <a:gd name="connsiteY39" fmla="*/ 276043 h 2802467"/>
              <a:gd name="connsiteX40" fmla="*/ 10807939 w 12192000"/>
              <a:gd name="connsiteY40" fmla="*/ 236808 h 2802467"/>
              <a:gd name="connsiteX41" fmla="*/ 11084690 w 12192000"/>
              <a:gd name="connsiteY41" fmla="*/ 194771 h 2802467"/>
              <a:gd name="connsiteX42" fmla="*/ 11362661 w 12192000"/>
              <a:gd name="connsiteY42" fmla="*/ 153085 h 2802467"/>
              <a:gd name="connsiteX43" fmla="*/ 11639412 w 12192000"/>
              <a:gd name="connsiteY43" fmla="*/ 104392 h 2802467"/>
              <a:gd name="connsiteX44" fmla="*/ 11914945 w 12192000"/>
              <a:gd name="connsiteY44" fmla="*/ 54648 h 2802467"/>
              <a:gd name="connsiteX45" fmla="*/ 12191696 w 12192000"/>
              <a:gd name="connsiteY45" fmla="*/ 2452 h 2802467"/>
              <a:gd name="connsiteX46" fmla="*/ 12191696 w 12192000"/>
              <a:gd name="connsiteY46" fmla="*/ 2236410 h 2802467"/>
              <a:gd name="connsiteX47" fmla="*/ 12192000 w 12192000"/>
              <a:gd name="connsiteY47" fmla="*/ 2236410 h 2802467"/>
              <a:gd name="connsiteX48" fmla="*/ 12192000 w 12192000"/>
              <a:gd name="connsiteY48" fmla="*/ 2802467 h 2802467"/>
              <a:gd name="connsiteX49" fmla="*/ 12191696 w 12192000"/>
              <a:gd name="connsiteY49" fmla="*/ 2802467 h 2802467"/>
              <a:gd name="connsiteX50" fmla="*/ 0 w 12192000"/>
              <a:gd name="connsiteY50" fmla="*/ 2802467 h 2802467"/>
              <a:gd name="connsiteX51" fmla="*/ 0 w 12192000"/>
              <a:gd name="connsiteY51" fmla="*/ 2236410 h 2802467"/>
              <a:gd name="connsiteX52" fmla="*/ 1 w 12192000"/>
              <a:gd name="connsiteY52" fmla="*/ 2236410 h 2802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2192000" h="2802467">
                <a:moveTo>
                  <a:pt x="1" y="0"/>
                </a:moveTo>
                <a:lnTo>
                  <a:pt x="71932" y="12261"/>
                </a:lnTo>
                <a:lnTo>
                  <a:pt x="282848" y="48342"/>
                </a:lnTo>
                <a:lnTo>
                  <a:pt x="436464" y="73565"/>
                </a:lnTo>
                <a:lnTo>
                  <a:pt x="619339" y="100188"/>
                </a:lnTo>
                <a:lnTo>
                  <a:pt x="836351" y="132066"/>
                </a:lnTo>
                <a:lnTo>
                  <a:pt x="1076528" y="165696"/>
                </a:lnTo>
                <a:lnTo>
                  <a:pt x="1347183" y="201077"/>
                </a:lnTo>
                <a:lnTo>
                  <a:pt x="1642223" y="238560"/>
                </a:lnTo>
                <a:lnTo>
                  <a:pt x="1962864" y="276043"/>
                </a:lnTo>
                <a:lnTo>
                  <a:pt x="2304232" y="314226"/>
                </a:lnTo>
                <a:lnTo>
                  <a:pt x="2672421" y="349608"/>
                </a:lnTo>
                <a:lnTo>
                  <a:pt x="3057678" y="383587"/>
                </a:lnTo>
                <a:lnTo>
                  <a:pt x="3464881" y="414415"/>
                </a:lnTo>
                <a:lnTo>
                  <a:pt x="3889152" y="443840"/>
                </a:lnTo>
                <a:lnTo>
                  <a:pt x="4331710" y="471515"/>
                </a:lnTo>
                <a:lnTo>
                  <a:pt x="4558476" y="481323"/>
                </a:lnTo>
                <a:lnTo>
                  <a:pt x="4790118" y="492183"/>
                </a:lnTo>
                <a:lnTo>
                  <a:pt x="5025418" y="502342"/>
                </a:lnTo>
                <a:lnTo>
                  <a:pt x="5261937" y="508998"/>
                </a:lnTo>
                <a:lnTo>
                  <a:pt x="5503332" y="514953"/>
                </a:lnTo>
                <a:lnTo>
                  <a:pt x="5747166" y="521259"/>
                </a:lnTo>
                <a:lnTo>
                  <a:pt x="5995877" y="525462"/>
                </a:lnTo>
                <a:lnTo>
                  <a:pt x="6247026" y="525462"/>
                </a:lnTo>
                <a:lnTo>
                  <a:pt x="6500613" y="527564"/>
                </a:lnTo>
                <a:lnTo>
                  <a:pt x="6756639" y="525462"/>
                </a:lnTo>
                <a:lnTo>
                  <a:pt x="7016322" y="521259"/>
                </a:lnTo>
                <a:lnTo>
                  <a:pt x="7276005" y="517405"/>
                </a:lnTo>
                <a:lnTo>
                  <a:pt x="7539345" y="508998"/>
                </a:lnTo>
                <a:lnTo>
                  <a:pt x="7805124" y="500240"/>
                </a:lnTo>
                <a:lnTo>
                  <a:pt x="8070903" y="490081"/>
                </a:lnTo>
                <a:lnTo>
                  <a:pt x="8339121" y="475719"/>
                </a:lnTo>
                <a:lnTo>
                  <a:pt x="8609776" y="458553"/>
                </a:lnTo>
                <a:lnTo>
                  <a:pt x="8881651" y="442089"/>
                </a:lnTo>
                <a:lnTo>
                  <a:pt x="9153526" y="421070"/>
                </a:lnTo>
                <a:lnTo>
                  <a:pt x="9429058" y="395848"/>
                </a:lnTo>
                <a:lnTo>
                  <a:pt x="9700933" y="370626"/>
                </a:lnTo>
                <a:lnTo>
                  <a:pt x="9977684" y="341550"/>
                </a:lnTo>
                <a:lnTo>
                  <a:pt x="10255655" y="309672"/>
                </a:lnTo>
                <a:lnTo>
                  <a:pt x="10529968" y="276043"/>
                </a:lnTo>
                <a:lnTo>
                  <a:pt x="10807939" y="236808"/>
                </a:lnTo>
                <a:lnTo>
                  <a:pt x="11084690" y="194771"/>
                </a:lnTo>
                <a:lnTo>
                  <a:pt x="11362661" y="153085"/>
                </a:lnTo>
                <a:lnTo>
                  <a:pt x="11639412" y="104392"/>
                </a:lnTo>
                <a:lnTo>
                  <a:pt x="11914945" y="54648"/>
                </a:lnTo>
                <a:lnTo>
                  <a:pt x="12191696" y="2452"/>
                </a:lnTo>
                <a:lnTo>
                  <a:pt x="12191696" y="2236410"/>
                </a:lnTo>
                <a:lnTo>
                  <a:pt x="12192000" y="2236410"/>
                </a:lnTo>
                <a:lnTo>
                  <a:pt x="12192000" y="2802467"/>
                </a:lnTo>
                <a:lnTo>
                  <a:pt x="12191696" y="2802467"/>
                </a:lnTo>
                <a:lnTo>
                  <a:pt x="0" y="2802467"/>
                </a:lnTo>
                <a:lnTo>
                  <a:pt x="0" y="2236410"/>
                </a:lnTo>
                <a:lnTo>
                  <a:pt x="1" y="2236410"/>
                </a:lnTo>
                <a:close/>
              </a:path>
            </a:pathLst>
          </a:custGeom>
          <a:solidFill>
            <a:schemeClr val="tx2"/>
          </a:solidFill>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333C6C4-6E49-DB4E-AFD7-4D267CA92CB4}"/>
              </a:ext>
            </a:extLst>
          </p:cNvPr>
          <p:cNvSpPr>
            <a:spLocks noGrp="1"/>
          </p:cNvSpPr>
          <p:nvPr>
            <p:ph type="ctrTitle"/>
          </p:nvPr>
        </p:nvSpPr>
        <p:spPr>
          <a:xfrm>
            <a:off x="965505" y="623571"/>
            <a:ext cx="10260990" cy="3523885"/>
          </a:xfrm>
        </p:spPr>
        <p:txBody>
          <a:bodyPr>
            <a:normAutofit/>
          </a:bodyPr>
          <a:lstStyle/>
          <a:p>
            <a:pPr algn="r"/>
            <a:r>
              <a:rPr lang="en-US" sz="8000" dirty="0"/>
              <a:t>Body Fat Prediction</a:t>
            </a:r>
            <a:br>
              <a:rPr lang="en-US" sz="8000" dirty="0"/>
            </a:br>
            <a:r>
              <a:rPr lang="en-US" sz="5400" dirty="0"/>
              <a:t>STAT 628, Module 2</a:t>
            </a:r>
            <a:endParaRPr lang="en-US" sz="8000" dirty="0"/>
          </a:p>
        </p:txBody>
      </p:sp>
      <p:sp>
        <p:nvSpPr>
          <p:cNvPr id="3" name="Subtitle 2">
            <a:extLst>
              <a:ext uri="{FF2B5EF4-FFF2-40B4-BE49-F238E27FC236}">
                <a16:creationId xmlns:a16="http://schemas.microsoft.com/office/drawing/2014/main" id="{7BAC9A77-51EF-CE4F-820E-27FDCCAB0517}"/>
              </a:ext>
            </a:extLst>
          </p:cNvPr>
          <p:cNvSpPr>
            <a:spLocks noGrp="1"/>
          </p:cNvSpPr>
          <p:nvPr>
            <p:ph type="subTitle" idx="1"/>
          </p:nvPr>
        </p:nvSpPr>
        <p:spPr>
          <a:xfrm>
            <a:off x="965505" y="4777380"/>
            <a:ext cx="10260990" cy="1209763"/>
          </a:xfrm>
        </p:spPr>
        <p:txBody>
          <a:bodyPr>
            <a:normAutofit/>
          </a:bodyPr>
          <a:lstStyle/>
          <a:p>
            <a:pPr algn="ctr"/>
            <a:r>
              <a:rPr lang="en-US" sz="2400" dirty="0">
                <a:solidFill>
                  <a:schemeClr val="bg2"/>
                </a:solidFill>
              </a:rPr>
              <a:t>Group 3: </a:t>
            </a:r>
            <a:r>
              <a:rPr lang="en-US" sz="2400" dirty="0" err="1">
                <a:solidFill>
                  <a:schemeClr val="bg2"/>
                </a:solidFill>
              </a:rPr>
              <a:t>zheng</a:t>
            </a:r>
            <a:r>
              <a:rPr lang="en-US" sz="2400" dirty="0">
                <a:solidFill>
                  <a:schemeClr val="bg2"/>
                </a:solidFill>
              </a:rPr>
              <a:t> </a:t>
            </a:r>
            <a:r>
              <a:rPr lang="en-US" sz="2400" dirty="0" err="1">
                <a:solidFill>
                  <a:schemeClr val="bg2"/>
                </a:solidFill>
              </a:rPr>
              <a:t>ni</a:t>
            </a:r>
            <a:r>
              <a:rPr lang="en-US" sz="2400" dirty="0">
                <a:solidFill>
                  <a:schemeClr val="bg2"/>
                </a:solidFill>
              </a:rPr>
              <a:t>, </a:t>
            </a:r>
            <a:r>
              <a:rPr lang="en-US" sz="2400" dirty="0" err="1">
                <a:solidFill>
                  <a:schemeClr val="bg2"/>
                </a:solidFill>
              </a:rPr>
              <a:t>jingpeng</a:t>
            </a:r>
            <a:r>
              <a:rPr lang="en-US" sz="2400" dirty="0">
                <a:solidFill>
                  <a:schemeClr val="bg2"/>
                </a:solidFill>
              </a:rPr>
              <a:t> </a:t>
            </a:r>
            <a:r>
              <a:rPr lang="en-US" sz="2400" dirty="0" err="1">
                <a:solidFill>
                  <a:schemeClr val="bg2"/>
                </a:solidFill>
              </a:rPr>
              <a:t>weizhou</a:t>
            </a:r>
            <a:r>
              <a:rPr lang="en-US" sz="2400" dirty="0">
                <a:solidFill>
                  <a:schemeClr val="bg2"/>
                </a:solidFill>
              </a:rPr>
              <a:t>, </a:t>
            </a:r>
            <a:r>
              <a:rPr lang="en-US" sz="2400" dirty="0" err="1">
                <a:solidFill>
                  <a:schemeClr val="bg2"/>
                </a:solidFill>
              </a:rPr>
              <a:t>zifeng</a:t>
            </a:r>
            <a:r>
              <a:rPr lang="en-US" sz="2400" dirty="0">
                <a:solidFill>
                  <a:schemeClr val="bg2"/>
                </a:solidFill>
              </a:rPr>
              <a:t> wang, Ke </a:t>
            </a:r>
            <a:r>
              <a:rPr lang="en-US" sz="2400" dirty="0" err="1">
                <a:solidFill>
                  <a:schemeClr val="bg2"/>
                </a:solidFill>
              </a:rPr>
              <a:t>chen</a:t>
            </a:r>
            <a:endParaRPr lang="en-US" sz="2400" dirty="0">
              <a:solidFill>
                <a:schemeClr val="bg2"/>
              </a:solidFill>
            </a:endParaRPr>
          </a:p>
          <a:p>
            <a:pPr algn="ctr"/>
            <a:r>
              <a:rPr lang="en-US" sz="2400" dirty="0">
                <a:solidFill>
                  <a:schemeClr val="bg2"/>
                </a:solidFill>
              </a:rPr>
              <a:t>Date: oct 10, 2019</a:t>
            </a:r>
          </a:p>
        </p:txBody>
      </p:sp>
    </p:spTree>
    <p:extLst>
      <p:ext uri="{BB962C8B-B14F-4D97-AF65-F5344CB8AC3E}">
        <p14:creationId xmlns:p14="http://schemas.microsoft.com/office/powerpoint/2010/main" val="38744096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1B28F63-CF00-448F-B141-FE33C33B18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a:ext>
            </a:extLst>
          </a:blip>
          <a:srcRect l="3613"/>
          <a:stretch/>
        </p:blipFill>
        <p:spPr>
          <a:xfrm>
            <a:off x="0" y="2669685"/>
            <a:ext cx="4037012" cy="4188315"/>
          </a:xfrm>
          <a:prstGeom prst="rect">
            <a:avLst/>
          </a:prstGeom>
        </p:spPr>
      </p:pic>
      <p:pic>
        <p:nvPicPr>
          <p:cNvPr id="10" name="Picture 9">
            <a:extLst>
              <a:ext uri="{FF2B5EF4-FFF2-40B4-BE49-F238E27FC236}">
                <a16:creationId xmlns:a16="http://schemas.microsoft.com/office/drawing/2014/main" id="{2AE609E2-8522-44E4-9077-980E5BCF3E1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a:ext>
            </a:extLst>
          </a:blip>
          <a:srcRect l="35640"/>
          <a:stretch/>
        </p:blipFill>
        <p:spPr>
          <a:xfrm>
            <a:off x="0" y="2892347"/>
            <a:ext cx="1522412" cy="2365453"/>
          </a:xfrm>
          <a:prstGeom prst="rect">
            <a:avLst/>
          </a:prstGeom>
        </p:spPr>
      </p:pic>
      <p:sp>
        <p:nvSpPr>
          <p:cNvPr id="12" name="Oval 11">
            <a:extLst>
              <a:ext uri="{FF2B5EF4-FFF2-40B4-BE49-F238E27FC236}">
                <a16:creationId xmlns:a16="http://schemas.microsoft.com/office/drawing/2014/main" id="{4FA533C5-33E3-4611-AF9F-72811D8B26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4" name="Picture 13">
            <a:extLst>
              <a:ext uri="{FF2B5EF4-FFF2-40B4-BE49-F238E27FC236}">
                <a16:creationId xmlns:a16="http://schemas.microsoft.com/office/drawing/2014/main" id="{8949AD42-25FD-4C3D-9EEE-B7FEC580998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a:ext>
            </a:extLst>
          </a:blip>
          <a:srcRect t="28813"/>
          <a:stretch/>
        </p:blipFill>
        <p:spPr>
          <a:xfrm>
            <a:off x="7999412" y="0"/>
            <a:ext cx="1603387" cy="1141407"/>
          </a:xfrm>
          <a:prstGeom prst="rect">
            <a:avLst/>
          </a:prstGeom>
        </p:spPr>
      </p:pic>
      <p:pic>
        <p:nvPicPr>
          <p:cNvPr id="16" name="Picture 15">
            <a:extLst>
              <a:ext uri="{FF2B5EF4-FFF2-40B4-BE49-F238E27FC236}">
                <a16:creationId xmlns:a16="http://schemas.microsoft.com/office/drawing/2014/main" id="{6AC7D913-60B7-4603-881B-831DA5D3A94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a:ext>
            </a:extLst>
          </a:blip>
          <a:srcRect b="23320"/>
          <a:stretch/>
        </p:blipFill>
        <p:spPr>
          <a:xfrm>
            <a:off x="8605878" y="6096000"/>
            <a:ext cx="993734" cy="762000"/>
          </a:xfrm>
          <a:prstGeom prst="rect">
            <a:avLst/>
          </a:prstGeom>
        </p:spPr>
      </p:pic>
      <p:sp>
        <p:nvSpPr>
          <p:cNvPr id="18" name="Rectangle 17">
            <a:extLst>
              <a:ext uri="{FF2B5EF4-FFF2-40B4-BE49-F238E27FC236}">
                <a16:creationId xmlns:a16="http://schemas.microsoft.com/office/drawing/2014/main" id="{87F0FDC4-AD8C-47D9-9131-623C98ADB0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0" name="Rectangle 19">
            <a:extLst>
              <a:ext uri="{FF2B5EF4-FFF2-40B4-BE49-F238E27FC236}">
                <a16:creationId xmlns:a16="http://schemas.microsoft.com/office/drawing/2014/main" id="{74CD14DB-BB81-479F-A1FC-1C75640E9F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22" name="Rectangle 21">
            <a:extLst>
              <a:ext uri="{FF2B5EF4-FFF2-40B4-BE49-F238E27FC236}">
                <a16:creationId xmlns:a16="http://schemas.microsoft.com/office/drawing/2014/main" id="{C943A91B-7CA7-4592-A975-73B1BF8C4C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4" name="Freeform 7">
            <a:extLst>
              <a:ext uri="{FF2B5EF4-FFF2-40B4-BE49-F238E27FC236}">
                <a16:creationId xmlns:a16="http://schemas.microsoft.com/office/drawing/2014/main" id="{EC471314-E46A-414B-8D91-74880E84F1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entury Gothic" panose="020B0502020202020204"/>
              <a:ea typeface="+mn-ea"/>
              <a:cs typeface="+mn-cs"/>
            </a:endParaRPr>
          </a:p>
        </p:txBody>
      </p:sp>
      <p:sp useBgFill="1">
        <p:nvSpPr>
          <p:cNvPr id="26" name="Freeform: Shape 25">
            <a:extLst>
              <a:ext uri="{FF2B5EF4-FFF2-40B4-BE49-F238E27FC236}">
                <a16:creationId xmlns:a16="http://schemas.microsoft.com/office/drawing/2014/main" id="{6A681326-1C9D-44A3-A627-3871BDAE41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7" cy="5095933"/>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ln>
            <a:noFill/>
          </a:ln>
        </p:spPr>
      </p:sp>
      <p:sp>
        <p:nvSpPr>
          <p:cNvPr id="2" name="Title 1">
            <a:extLst>
              <a:ext uri="{FF2B5EF4-FFF2-40B4-BE49-F238E27FC236}">
                <a16:creationId xmlns:a16="http://schemas.microsoft.com/office/drawing/2014/main" id="{4B122DE4-B229-4F46-8EF5-AF3EF6D7BA39}"/>
              </a:ext>
            </a:extLst>
          </p:cNvPr>
          <p:cNvSpPr>
            <a:spLocks noGrp="1"/>
          </p:cNvSpPr>
          <p:nvPr>
            <p:ph type="title"/>
          </p:nvPr>
        </p:nvSpPr>
        <p:spPr>
          <a:xfrm>
            <a:off x="1103312" y="452718"/>
            <a:ext cx="8947522" cy="1400530"/>
          </a:xfrm>
        </p:spPr>
        <p:txBody>
          <a:bodyPr vert="horz" lIns="91440" tIns="45720" rIns="91440" bIns="45720" rtlCol="0" anchor="ctr">
            <a:normAutofit/>
          </a:bodyPr>
          <a:lstStyle/>
          <a:p>
            <a:r>
              <a:rPr lang="en-US" sz="4200" b="0" i="0" kern="1200" dirty="0">
                <a:solidFill>
                  <a:srgbClr val="FFFFFF"/>
                </a:solidFill>
                <a:latin typeface="+mj-lt"/>
                <a:ea typeface="+mj-ea"/>
                <a:cs typeface="+mj-cs"/>
              </a:rPr>
              <a:t>Model Diagnosis</a:t>
            </a:r>
          </a:p>
        </p:txBody>
      </p:sp>
      <p:pic>
        <p:nvPicPr>
          <p:cNvPr id="6" name="图片 5">
            <a:extLst>
              <a:ext uri="{FF2B5EF4-FFF2-40B4-BE49-F238E27FC236}">
                <a16:creationId xmlns:a16="http://schemas.microsoft.com/office/drawing/2014/main" id="{4F1D1C89-88F7-CD46-8072-3397211D5EE6}"/>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33161" y="2286162"/>
            <a:ext cx="5143912" cy="4315171"/>
          </a:xfrm>
          <a:prstGeom prst="rect">
            <a:avLst/>
          </a:prstGeom>
        </p:spPr>
      </p:pic>
      <p:pic>
        <p:nvPicPr>
          <p:cNvPr id="7" name="图片 6">
            <a:extLst>
              <a:ext uri="{FF2B5EF4-FFF2-40B4-BE49-F238E27FC236}">
                <a16:creationId xmlns:a16="http://schemas.microsoft.com/office/drawing/2014/main" id="{A64E9F6D-B49E-2949-BADC-6FDB9ADC16B7}"/>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6626215" y="2286161"/>
            <a:ext cx="5143912" cy="4315171"/>
          </a:xfrm>
          <a:prstGeom prst="rect">
            <a:avLst/>
          </a:prstGeom>
        </p:spPr>
      </p:pic>
      <p:sp>
        <p:nvSpPr>
          <p:cNvPr id="9" name="文本框 8">
            <a:extLst>
              <a:ext uri="{FF2B5EF4-FFF2-40B4-BE49-F238E27FC236}">
                <a16:creationId xmlns:a16="http://schemas.microsoft.com/office/drawing/2014/main" id="{ACFDD9EF-063E-0A4C-BA27-60F7B8DA2266}"/>
              </a:ext>
            </a:extLst>
          </p:cNvPr>
          <p:cNvSpPr txBox="1"/>
          <p:nvPr/>
        </p:nvSpPr>
        <p:spPr>
          <a:xfrm>
            <a:off x="2108792" y="2268562"/>
            <a:ext cx="2312188" cy="369332"/>
          </a:xfrm>
          <a:prstGeom prst="rect">
            <a:avLst/>
          </a:prstGeom>
          <a:noFill/>
        </p:spPr>
        <p:txBody>
          <a:bodyPr wrap="square" rtlCol="0">
            <a:spAutoFit/>
          </a:bodyPr>
          <a:lstStyle/>
          <a:p>
            <a:r>
              <a:rPr kumimoji="1" lang="en-US" altLang="zh-CN" b="1" dirty="0"/>
              <a:t>Residuals vs Fitted</a:t>
            </a:r>
            <a:endParaRPr kumimoji="1" lang="zh-CN" altLang="en-US" b="1" dirty="0"/>
          </a:p>
        </p:txBody>
      </p:sp>
      <p:sp>
        <p:nvSpPr>
          <p:cNvPr id="11" name="文本框 10">
            <a:extLst>
              <a:ext uri="{FF2B5EF4-FFF2-40B4-BE49-F238E27FC236}">
                <a16:creationId xmlns:a16="http://schemas.microsoft.com/office/drawing/2014/main" id="{43EC82FD-2B8C-7542-B47B-9F50E965C579}"/>
              </a:ext>
            </a:extLst>
          </p:cNvPr>
          <p:cNvSpPr txBox="1"/>
          <p:nvPr/>
        </p:nvSpPr>
        <p:spPr>
          <a:xfrm>
            <a:off x="8463648" y="2268562"/>
            <a:ext cx="1911485" cy="369332"/>
          </a:xfrm>
          <a:prstGeom prst="rect">
            <a:avLst/>
          </a:prstGeom>
          <a:noFill/>
        </p:spPr>
        <p:txBody>
          <a:bodyPr wrap="square" rtlCol="0">
            <a:spAutoFit/>
          </a:bodyPr>
          <a:lstStyle/>
          <a:p>
            <a:r>
              <a:rPr kumimoji="1" lang="en-US" altLang="zh-CN" b="1" dirty="0"/>
              <a:t>Scale Location</a:t>
            </a:r>
            <a:endParaRPr kumimoji="1" lang="zh-CN" altLang="en-US" b="1" dirty="0"/>
          </a:p>
        </p:txBody>
      </p:sp>
    </p:spTree>
    <p:extLst>
      <p:ext uri="{BB962C8B-B14F-4D97-AF65-F5344CB8AC3E}">
        <p14:creationId xmlns:p14="http://schemas.microsoft.com/office/powerpoint/2010/main" val="3031762931"/>
      </p:ext>
    </p:extLst>
  </p:cSld>
  <p:clrMapOvr>
    <a:overrideClrMapping bg1="lt1" tx1="dk1" bg2="lt2" tx2="dk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CAAF5A6D-8F56-1349-BE7E-C31744A72C8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468959" y="386315"/>
            <a:ext cx="7254082" cy="6085369"/>
          </a:xfrm>
          <a:prstGeom prst="rect">
            <a:avLst/>
          </a:prstGeom>
        </p:spPr>
      </p:pic>
      <p:sp>
        <p:nvSpPr>
          <p:cNvPr id="3" name="文本框 2">
            <a:extLst>
              <a:ext uri="{FF2B5EF4-FFF2-40B4-BE49-F238E27FC236}">
                <a16:creationId xmlns:a16="http://schemas.microsoft.com/office/drawing/2014/main" id="{D376CFF9-DC50-EE40-AA87-0DABEC611E94}"/>
              </a:ext>
            </a:extLst>
          </p:cNvPr>
          <p:cNvSpPr txBox="1"/>
          <p:nvPr/>
        </p:nvSpPr>
        <p:spPr>
          <a:xfrm>
            <a:off x="682752" y="3059667"/>
            <a:ext cx="1597152" cy="369332"/>
          </a:xfrm>
          <a:prstGeom prst="rect">
            <a:avLst/>
          </a:prstGeom>
          <a:noFill/>
        </p:spPr>
        <p:txBody>
          <a:bodyPr wrap="square" rtlCol="0">
            <a:spAutoFit/>
          </a:bodyPr>
          <a:lstStyle/>
          <a:p>
            <a:r>
              <a:rPr kumimoji="1" lang="en-US" altLang="zh-CN" dirty="0"/>
              <a:t>Normal Q-Q</a:t>
            </a:r>
            <a:endParaRPr kumimoji="1" lang="zh-CN" altLang="en-US" dirty="0"/>
          </a:p>
        </p:txBody>
      </p:sp>
    </p:spTree>
    <p:extLst>
      <p:ext uri="{BB962C8B-B14F-4D97-AF65-F5344CB8AC3E}">
        <p14:creationId xmlns:p14="http://schemas.microsoft.com/office/powerpoint/2010/main" val="39149397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C8C902FF-9DF5-1341-9E17-905AD773B67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730068" y="684388"/>
            <a:ext cx="8731864" cy="5489223"/>
          </a:xfrm>
          <a:prstGeom prst="rect">
            <a:avLst/>
          </a:prstGeom>
        </p:spPr>
      </p:pic>
      <p:sp>
        <p:nvSpPr>
          <p:cNvPr id="4" name="文本框 3">
            <a:extLst>
              <a:ext uri="{FF2B5EF4-FFF2-40B4-BE49-F238E27FC236}">
                <a16:creationId xmlns:a16="http://schemas.microsoft.com/office/drawing/2014/main" id="{1826E6D5-790E-764E-AFB5-57540C58AC4C}"/>
              </a:ext>
            </a:extLst>
          </p:cNvPr>
          <p:cNvSpPr txBox="1"/>
          <p:nvPr/>
        </p:nvSpPr>
        <p:spPr>
          <a:xfrm>
            <a:off x="5242560" y="207264"/>
            <a:ext cx="2340864" cy="369332"/>
          </a:xfrm>
          <a:prstGeom prst="rect">
            <a:avLst/>
          </a:prstGeom>
          <a:noFill/>
        </p:spPr>
        <p:txBody>
          <a:bodyPr wrap="square" rtlCol="0">
            <a:spAutoFit/>
          </a:bodyPr>
          <a:lstStyle/>
          <a:p>
            <a:r>
              <a:rPr kumimoji="1" lang="en-US" altLang="zh-CN" b="1" dirty="0"/>
              <a:t>Cook’s distance</a:t>
            </a:r>
          </a:p>
        </p:txBody>
      </p:sp>
    </p:spTree>
    <p:extLst>
      <p:ext uri="{BB962C8B-B14F-4D97-AF65-F5344CB8AC3E}">
        <p14:creationId xmlns:p14="http://schemas.microsoft.com/office/powerpoint/2010/main" val="29001728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1B28F63-CF00-448F-B141-FE33C33B18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a:ext>
            </a:extLst>
          </a:blip>
          <a:srcRect l="3613"/>
          <a:stretch/>
        </p:blipFill>
        <p:spPr>
          <a:xfrm>
            <a:off x="0" y="2669685"/>
            <a:ext cx="4037012" cy="4188315"/>
          </a:xfrm>
          <a:prstGeom prst="rect">
            <a:avLst/>
          </a:prstGeom>
        </p:spPr>
      </p:pic>
      <p:pic>
        <p:nvPicPr>
          <p:cNvPr id="10" name="Picture 9">
            <a:extLst>
              <a:ext uri="{FF2B5EF4-FFF2-40B4-BE49-F238E27FC236}">
                <a16:creationId xmlns:a16="http://schemas.microsoft.com/office/drawing/2014/main" id="{2AE609E2-8522-44E4-9077-980E5BCF3E1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a:ext>
            </a:extLst>
          </a:blip>
          <a:srcRect l="35640"/>
          <a:stretch/>
        </p:blipFill>
        <p:spPr>
          <a:xfrm>
            <a:off x="0" y="2892347"/>
            <a:ext cx="1522412" cy="2365453"/>
          </a:xfrm>
          <a:prstGeom prst="rect">
            <a:avLst/>
          </a:prstGeom>
        </p:spPr>
      </p:pic>
      <p:sp>
        <p:nvSpPr>
          <p:cNvPr id="12" name="Oval 11">
            <a:extLst>
              <a:ext uri="{FF2B5EF4-FFF2-40B4-BE49-F238E27FC236}">
                <a16:creationId xmlns:a16="http://schemas.microsoft.com/office/drawing/2014/main" id="{4FA533C5-33E3-4611-AF9F-72811D8B26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4" name="Picture 13">
            <a:extLst>
              <a:ext uri="{FF2B5EF4-FFF2-40B4-BE49-F238E27FC236}">
                <a16:creationId xmlns:a16="http://schemas.microsoft.com/office/drawing/2014/main" id="{8949AD42-25FD-4C3D-9EEE-B7FEC580998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a:ext>
            </a:extLst>
          </a:blip>
          <a:srcRect t="28813"/>
          <a:stretch/>
        </p:blipFill>
        <p:spPr>
          <a:xfrm>
            <a:off x="7999412" y="0"/>
            <a:ext cx="1603387" cy="1141407"/>
          </a:xfrm>
          <a:prstGeom prst="rect">
            <a:avLst/>
          </a:prstGeom>
        </p:spPr>
      </p:pic>
      <p:pic>
        <p:nvPicPr>
          <p:cNvPr id="16" name="Picture 15">
            <a:extLst>
              <a:ext uri="{FF2B5EF4-FFF2-40B4-BE49-F238E27FC236}">
                <a16:creationId xmlns:a16="http://schemas.microsoft.com/office/drawing/2014/main" id="{6AC7D913-60B7-4603-881B-831DA5D3A94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a:ext>
            </a:extLst>
          </a:blip>
          <a:srcRect b="23320"/>
          <a:stretch/>
        </p:blipFill>
        <p:spPr>
          <a:xfrm>
            <a:off x="8605878" y="6096000"/>
            <a:ext cx="993734" cy="762000"/>
          </a:xfrm>
          <a:prstGeom prst="rect">
            <a:avLst/>
          </a:prstGeom>
        </p:spPr>
      </p:pic>
      <p:sp>
        <p:nvSpPr>
          <p:cNvPr id="18" name="Rectangle 17">
            <a:extLst>
              <a:ext uri="{FF2B5EF4-FFF2-40B4-BE49-F238E27FC236}">
                <a16:creationId xmlns:a16="http://schemas.microsoft.com/office/drawing/2014/main" id="{87F0FDC4-AD8C-47D9-9131-623C98ADB0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0" name="Rectangle 19">
            <a:extLst>
              <a:ext uri="{FF2B5EF4-FFF2-40B4-BE49-F238E27FC236}">
                <a16:creationId xmlns:a16="http://schemas.microsoft.com/office/drawing/2014/main" id="{74CD14DB-BB81-479F-A1FC-1C75640E9F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22" name="Rectangle 21">
            <a:extLst>
              <a:ext uri="{FF2B5EF4-FFF2-40B4-BE49-F238E27FC236}">
                <a16:creationId xmlns:a16="http://schemas.microsoft.com/office/drawing/2014/main" id="{C943A91B-7CA7-4592-A975-73B1BF8C4C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4" name="Freeform 7">
            <a:extLst>
              <a:ext uri="{FF2B5EF4-FFF2-40B4-BE49-F238E27FC236}">
                <a16:creationId xmlns:a16="http://schemas.microsoft.com/office/drawing/2014/main" id="{EC471314-E46A-414B-8D91-74880E84F1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entury Gothic" panose="020B0502020202020204"/>
              <a:ea typeface="+mn-ea"/>
              <a:cs typeface="+mn-cs"/>
            </a:endParaRPr>
          </a:p>
        </p:txBody>
      </p:sp>
      <p:sp useBgFill="1">
        <p:nvSpPr>
          <p:cNvPr id="26" name="Freeform: Shape 25">
            <a:extLst>
              <a:ext uri="{FF2B5EF4-FFF2-40B4-BE49-F238E27FC236}">
                <a16:creationId xmlns:a16="http://schemas.microsoft.com/office/drawing/2014/main" id="{6A681326-1C9D-44A3-A627-3871BDAE41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7" cy="5095933"/>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ln>
            <a:noFill/>
          </a:ln>
        </p:spPr>
      </p:sp>
      <p:sp>
        <p:nvSpPr>
          <p:cNvPr id="2" name="Title 1">
            <a:extLst>
              <a:ext uri="{FF2B5EF4-FFF2-40B4-BE49-F238E27FC236}">
                <a16:creationId xmlns:a16="http://schemas.microsoft.com/office/drawing/2014/main" id="{4B122DE4-B229-4F46-8EF5-AF3EF6D7BA39}"/>
              </a:ext>
            </a:extLst>
          </p:cNvPr>
          <p:cNvSpPr>
            <a:spLocks noGrp="1"/>
          </p:cNvSpPr>
          <p:nvPr>
            <p:ph type="title"/>
          </p:nvPr>
        </p:nvSpPr>
        <p:spPr>
          <a:xfrm>
            <a:off x="1103312" y="452718"/>
            <a:ext cx="8947522" cy="1400530"/>
          </a:xfrm>
        </p:spPr>
        <p:txBody>
          <a:bodyPr vert="horz" lIns="91440" tIns="45720" rIns="91440" bIns="45720" rtlCol="0" anchor="ctr">
            <a:normAutofit/>
          </a:bodyPr>
          <a:lstStyle/>
          <a:p>
            <a:r>
              <a:rPr lang="en-US" sz="4200" b="0" i="0" kern="1200" dirty="0">
                <a:solidFill>
                  <a:srgbClr val="FFFFFF"/>
                </a:solidFill>
                <a:latin typeface="+mj-lt"/>
                <a:ea typeface="+mj-ea"/>
                <a:cs typeface="+mj-cs"/>
              </a:rPr>
              <a:t>Influential points</a:t>
            </a:r>
          </a:p>
        </p:txBody>
      </p:sp>
      <p:pic>
        <p:nvPicPr>
          <p:cNvPr id="6" name="图片 5">
            <a:extLst>
              <a:ext uri="{FF2B5EF4-FFF2-40B4-BE49-F238E27FC236}">
                <a16:creationId xmlns:a16="http://schemas.microsoft.com/office/drawing/2014/main" id="{CF86FDCB-110C-084C-8731-4FDF5DD945D3}"/>
              </a:ext>
            </a:extLst>
          </p:cNvPr>
          <p:cNvPicPr>
            <a:picLocks noChangeAspect="1"/>
          </p:cNvPicPr>
          <p:nvPr/>
        </p:nvPicPr>
        <p:blipFill>
          <a:blip r:embed="rId6"/>
          <a:stretch>
            <a:fillRect/>
          </a:stretch>
        </p:blipFill>
        <p:spPr>
          <a:xfrm>
            <a:off x="1103312" y="2618564"/>
            <a:ext cx="10642784" cy="3593668"/>
          </a:xfrm>
          <a:prstGeom prst="rect">
            <a:avLst/>
          </a:prstGeom>
        </p:spPr>
      </p:pic>
    </p:spTree>
    <p:extLst>
      <p:ext uri="{BB962C8B-B14F-4D97-AF65-F5344CB8AC3E}">
        <p14:creationId xmlns:p14="http://schemas.microsoft.com/office/powerpoint/2010/main" val="2981503580"/>
      </p:ext>
    </p:extLst>
  </p:cSld>
  <p:clrMapOvr>
    <a:overrideClrMapping bg1="lt1" tx1="dk1" bg2="lt2" tx2="dk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1B28F63-CF00-448F-B141-FE33C33B18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a:ext>
            </a:extLst>
          </a:blip>
          <a:srcRect l="3613"/>
          <a:stretch/>
        </p:blipFill>
        <p:spPr>
          <a:xfrm>
            <a:off x="0" y="2669685"/>
            <a:ext cx="4037012" cy="4188315"/>
          </a:xfrm>
          <a:prstGeom prst="rect">
            <a:avLst/>
          </a:prstGeom>
        </p:spPr>
      </p:pic>
      <p:pic>
        <p:nvPicPr>
          <p:cNvPr id="10" name="Picture 9">
            <a:extLst>
              <a:ext uri="{FF2B5EF4-FFF2-40B4-BE49-F238E27FC236}">
                <a16:creationId xmlns:a16="http://schemas.microsoft.com/office/drawing/2014/main" id="{2AE609E2-8522-44E4-9077-980E5BCF3E1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a:ext>
            </a:extLst>
          </a:blip>
          <a:srcRect l="35640"/>
          <a:stretch/>
        </p:blipFill>
        <p:spPr>
          <a:xfrm>
            <a:off x="0" y="2892347"/>
            <a:ext cx="1522412" cy="2365453"/>
          </a:xfrm>
          <a:prstGeom prst="rect">
            <a:avLst/>
          </a:prstGeom>
        </p:spPr>
      </p:pic>
      <p:sp>
        <p:nvSpPr>
          <p:cNvPr id="12" name="Oval 11">
            <a:extLst>
              <a:ext uri="{FF2B5EF4-FFF2-40B4-BE49-F238E27FC236}">
                <a16:creationId xmlns:a16="http://schemas.microsoft.com/office/drawing/2014/main" id="{4FA533C5-33E3-4611-AF9F-72811D8B26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4" name="Picture 13">
            <a:extLst>
              <a:ext uri="{FF2B5EF4-FFF2-40B4-BE49-F238E27FC236}">
                <a16:creationId xmlns:a16="http://schemas.microsoft.com/office/drawing/2014/main" id="{8949AD42-25FD-4C3D-9EEE-B7FEC580998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a:ext>
            </a:extLst>
          </a:blip>
          <a:srcRect t="28813"/>
          <a:stretch/>
        </p:blipFill>
        <p:spPr>
          <a:xfrm>
            <a:off x="7999412" y="0"/>
            <a:ext cx="1603387" cy="1141407"/>
          </a:xfrm>
          <a:prstGeom prst="rect">
            <a:avLst/>
          </a:prstGeom>
        </p:spPr>
      </p:pic>
      <p:pic>
        <p:nvPicPr>
          <p:cNvPr id="16" name="Picture 15">
            <a:extLst>
              <a:ext uri="{FF2B5EF4-FFF2-40B4-BE49-F238E27FC236}">
                <a16:creationId xmlns:a16="http://schemas.microsoft.com/office/drawing/2014/main" id="{6AC7D913-60B7-4603-881B-831DA5D3A94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a:ext>
            </a:extLst>
          </a:blip>
          <a:srcRect b="23320"/>
          <a:stretch/>
        </p:blipFill>
        <p:spPr>
          <a:xfrm>
            <a:off x="8605878" y="6096000"/>
            <a:ext cx="993734" cy="762000"/>
          </a:xfrm>
          <a:prstGeom prst="rect">
            <a:avLst/>
          </a:prstGeom>
        </p:spPr>
      </p:pic>
      <p:sp>
        <p:nvSpPr>
          <p:cNvPr id="18" name="Rectangle 17">
            <a:extLst>
              <a:ext uri="{FF2B5EF4-FFF2-40B4-BE49-F238E27FC236}">
                <a16:creationId xmlns:a16="http://schemas.microsoft.com/office/drawing/2014/main" id="{87F0FDC4-AD8C-47D9-9131-623C98ADB0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0" name="Rectangle 19">
            <a:extLst>
              <a:ext uri="{FF2B5EF4-FFF2-40B4-BE49-F238E27FC236}">
                <a16:creationId xmlns:a16="http://schemas.microsoft.com/office/drawing/2014/main" id="{74CD14DB-BB81-479F-A1FC-1C75640E9F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22" name="Rectangle 21">
            <a:extLst>
              <a:ext uri="{FF2B5EF4-FFF2-40B4-BE49-F238E27FC236}">
                <a16:creationId xmlns:a16="http://schemas.microsoft.com/office/drawing/2014/main" id="{C943A91B-7CA7-4592-A975-73B1BF8C4C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4" name="Freeform 7">
            <a:extLst>
              <a:ext uri="{FF2B5EF4-FFF2-40B4-BE49-F238E27FC236}">
                <a16:creationId xmlns:a16="http://schemas.microsoft.com/office/drawing/2014/main" id="{EC471314-E46A-414B-8D91-74880E84F1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entury Gothic" panose="020B0502020202020204"/>
              <a:ea typeface="+mn-ea"/>
              <a:cs typeface="+mn-cs"/>
            </a:endParaRPr>
          </a:p>
        </p:txBody>
      </p:sp>
      <p:sp useBgFill="1">
        <p:nvSpPr>
          <p:cNvPr id="26" name="Freeform: Shape 25">
            <a:extLst>
              <a:ext uri="{FF2B5EF4-FFF2-40B4-BE49-F238E27FC236}">
                <a16:creationId xmlns:a16="http://schemas.microsoft.com/office/drawing/2014/main" id="{6A681326-1C9D-44A3-A627-3871BDAE41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7" cy="5095933"/>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ln>
            <a:noFill/>
          </a:ln>
        </p:spPr>
      </p:sp>
      <p:sp>
        <p:nvSpPr>
          <p:cNvPr id="2" name="Title 1">
            <a:extLst>
              <a:ext uri="{FF2B5EF4-FFF2-40B4-BE49-F238E27FC236}">
                <a16:creationId xmlns:a16="http://schemas.microsoft.com/office/drawing/2014/main" id="{4B122DE4-B229-4F46-8EF5-AF3EF6D7BA39}"/>
              </a:ext>
            </a:extLst>
          </p:cNvPr>
          <p:cNvSpPr>
            <a:spLocks noGrp="1"/>
          </p:cNvSpPr>
          <p:nvPr>
            <p:ph type="title"/>
          </p:nvPr>
        </p:nvSpPr>
        <p:spPr>
          <a:xfrm>
            <a:off x="938634" y="680221"/>
            <a:ext cx="8947522" cy="1400530"/>
          </a:xfrm>
        </p:spPr>
        <p:txBody>
          <a:bodyPr vert="horz" lIns="91440" tIns="45720" rIns="91440" bIns="45720" rtlCol="0" anchor="ctr">
            <a:normAutofit/>
          </a:bodyPr>
          <a:lstStyle/>
          <a:p>
            <a:r>
              <a:rPr lang="en-US" altLang="zh-CN" sz="4200" b="0" i="0" kern="1200" dirty="0">
                <a:solidFill>
                  <a:srgbClr val="FFFFFF"/>
                </a:solidFill>
                <a:latin typeface="+mj-lt"/>
                <a:ea typeface="+mj-ea"/>
                <a:cs typeface="+mj-cs"/>
              </a:rPr>
              <a:t>Conclusion</a:t>
            </a:r>
            <a:endParaRPr lang="en-US" sz="4200" b="0" i="0" kern="1200" dirty="0">
              <a:solidFill>
                <a:srgbClr val="FFFFFF"/>
              </a:solidFill>
              <a:latin typeface="+mj-lt"/>
              <a:ea typeface="+mj-ea"/>
              <a:cs typeface="+mj-cs"/>
            </a:endParaRPr>
          </a:p>
        </p:txBody>
      </p:sp>
      <p:sp>
        <p:nvSpPr>
          <p:cNvPr id="15" name="Content Placeholder 2">
            <a:extLst>
              <a:ext uri="{FF2B5EF4-FFF2-40B4-BE49-F238E27FC236}">
                <a16:creationId xmlns:a16="http://schemas.microsoft.com/office/drawing/2014/main" id="{643B58C3-DF67-4CBD-B12E-8210060AF6D2}"/>
              </a:ext>
            </a:extLst>
          </p:cNvPr>
          <p:cNvSpPr txBox="1">
            <a:spLocks/>
          </p:cNvSpPr>
          <p:nvPr/>
        </p:nvSpPr>
        <p:spPr>
          <a:xfrm rot="16200000">
            <a:off x="3190293" y="-197875"/>
            <a:ext cx="4547760" cy="9334500"/>
          </a:xfrm>
          <a:prstGeom prst="rect">
            <a:avLst/>
          </a:prstGeom>
        </p:spPr>
        <p:txBody>
          <a:bodyPr vert="eaVert" lIns="91440" tIns="45720" rIns="91440" bIns="45720" rtlCol="0" anchor="t" anchorCtr="0">
            <a:normAutofit lnSpcReduction="10000"/>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a:buClr>
                <a:schemeClr val="accent5"/>
              </a:buClr>
            </a:pPr>
            <a:r>
              <a:rPr lang="en-US" sz="2400" dirty="0"/>
              <a:t>Final model:</a:t>
            </a:r>
          </a:p>
          <a:p>
            <a:pPr marL="0" indent="0">
              <a:buClr>
                <a:schemeClr val="accent5"/>
              </a:buClr>
              <a:buNone/>
            </a:pPr>
            <a:r>
              <a:rPr lang="en-US" sz="2400" dirty="0"/>
              <a:t>   𝐵𝑂𝐷𝑌_𝐹𝐴𝑇=0.9005⋅𝐴𝐵𝐷𝑂𝑀𝐸𝑁−0.1187⋅𝑊𝐸𝐼𝐺𝐻𝑇−25.68435 </a:t>
            </a:r>
          </a:p>
          <a:p>
            <a:pPr>
              <a:buClr>
                <a:schemeClr val="accent5"/>
              </a:buClr>
            </a:pPr>
            <a:r>
              <a:rPr lang="en-US" sz="2400" dirty="0"/>
              <a:t>Rule of Thumb:</a:t>
            </a:r>
          </a:p>
          <a:p>
            <a:pPr marL="0" indent="0" algn="just">
              <a:buClr>
                <a:schemeClr val="tx2"/>
              </a:buClr>
              <a:buNone/>
            </a:pPr>
            <a:r>
              <a:rPr lang="en-US" sz="2400" dirty="0"/>
              <a:t>     Abdomen has positive effect on body fat while weight has negative effect on body fat.</a:t>
            </a:r>
          </a:p>
          <a:p>
            <a:pPr>
              <a:buClr>
                <a:schemeClr val="accent5"/>
              </a:buClr>
            </a:pPr>
            <a:r>
              <a:rPr lang="en-US" sz="2400" dirty="0"/>
              <a:t>Interpretation:</a:t>
            </a:r>
          </a:p>
          <a:p>
            <a:pPr marL="0" indent="0" algn="just">
              <a:buClr>
                <a:schemeClr val="tx2"/>
              </a:buClr>
              <a:buNone/>
            </a:pPr>
            <a:r>
              <a:rPr lang="en-US" sz="2400" dirty="0"/>
              <a:t>    The larger the abdomen, the fatter the person.</a:t>
            </a:r>
          </a:p>
          <a:p>
            <a:pPr marL="0" indent="0" algn="just">
              <a:buClr>
                <a:schemeClr val="tx2"/>
              </a:buClr>
              <a:buNone/>
            </a:pPr>
            <a:r>
              <a:rPr lang="en-US" sz="2400" dirty="0"/>
              <a:t>    While two persons share the same body shape (abdomen), the one with higher body weight may have stronger body with lower body fat percentage. </a:t>
            </a:r>
          </a:p>
        </p:txBody>
      </p:sp>
    </p:spTree>
    <p:extLst>
      <p:ext uri="{BB962C8B-B14F-4D97-AF65-F5344CB8AC3E}">
        <p14:creationId xmlns:p14="http://schemas.microsoft.com/office/powerpoint/2010/main" val="1612339413"/>
      </p:ext>
    </p:extLst>
  </p:cSld>
  <p:clrMapOvr>
    <a:overrideClrMapping bg1="lt1" tx1="dk1" bg2="lt2" tx2="dk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1B28F63-CF00-448F-B141-FE33C33B18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a:ext>
            </a:extLst>
          </a:blip>
          <a:srcRect l="3613"/>
          <a:stretch/>
        </p:blipFill>
        <p:spPr>
          <a:xfrm>
            <a:off x="0" y="2669685"/>
            <a:ext cx="4037012" cy="4188315"/>
          </a:xfrm>
          <a:prstGeom prst="rect">
            <a:avLst/>
          </a:prstGeom>
        </p:spPr>
      </p:pic>
      <p:pic>
        <p:nvPicPr>
          <p:cNvPr id="10" name="Picture 9">
            <a:extLst>
              <a:ext uri="{FF2B5EF4-FFF2-40B4-BE49-F238E27FC236}">
                <a16:creationId xmlns:a16="http://schemas.microsoft.com/office/drawing/2014/main" id="{2AE609E2-8522-44E4-9077-980E5BCF3E1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a:ext>
            </a:extLst>
          </a:blip>
          <a:srcRect l="35640"/>
          <a:stretch/>
        </p:blipFill>
        <p:spPr>
          <a:xfrm>
            <a:off x="0" y="2892347"/>
            <a:ext cx="1522412" cy="2365453"/>
          </a:xfrm>
          <a:prstGeom prst="rect">
            <a:avLst/>
          </a:prstGeom>
        </p:spPr>
      </p:pic>
      <p:sp>
        <p:nvSpPr>
          <p:cNvPr id="12" name="Oval 11">
            <a:extLst>
              <a:ext uri="{FF2B5EF4-FFF2-40B4-BE49-F238E27FC236}">
                <a16:creationId xmlns:a16="http://schemas.microsoft.com/office/drawing/2014/main" id="{4FA533C5-33E3-4611-AF9F-72811D8B26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4" name="Picture 13">
            <a:extLst>
              <a:ext uri="{FF2B5EF4-FFF2-40B4-BE49-F238E27FC236}">
                <a16:creationId xmlns:a16="http://schemas.microsoft.com/office/drawing/2014/main" id="{8949AD42-25FD-4C3D-9EEE-B7FEC580998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a:ext>
            </a:extLst>
          </a:blip>
          <a:srcRect t="28813"/>
          <a:stretch/>
        </p:blipFill>
        <p:spPr>
          <a:xfrm>
            <a:off x="7999412" y="0"/>
            <a:ext cx="1603387" cy="1141407"/>
          </a:xfrm>
          <a:prstGeom prst="rect">
            <a:avLst/>
          </a:prstGeom>
        </p:spPr>
      </p:pic>
      <p:pic>
        <p:nvPicPr>
          <p:cNvPr id="16" name="Picture 15">
            <a:extLst>
              <a:ext uri="{FF2B5EF4-FFF2-40B4-BE49-F238E27FC236}">
                <a16:creationId xmlns:a16="http://schemas.microsoft.com/office/drawing/2014/main" id="{6AC7D913-60B7-4603-881B-831DA5D3A94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a:ext>
            </a:extLst>
          </a:blip>
          <a:srcRect b="23320"/>
          <a:stretch/>
        </p:blipFill>
        <p:spPr>
          <a:xfrm>
            <a:off x="8605878" y="6096000"/>
            <a:ext cx="993734" cy="762000"/>
          </a:xfrm>
          <a:prstGeom prst="rect">
            <a:avLst/>
          </a:prstGeom>
        </p:spPr>
      </p:pic>
      <p:sp>
        <p:nvSpPr>
          <p:cNvPr id="18" name="Rectangle 17">
            <a:extLst>
              <a:ext uri="{FF2B5EF4-FFF2-40B4-BE49-F238E27FC236}">
                <a16:creationId xmlns:a16="http://schemas.microsoft.com/office/drawing/2014/main" id="{87F0FDC4-AD8C-47D9-9131-623C98ADB0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0" name="Rectangle 19">
            <a:extLst>
              <a:ext uri="{FF2B5EF4-FFF2-40B4-BE49-F238E27FC236}">
                <a16:creationId xmlns:a16="http://schemas.microsoft.com/office/drawing/2014/main" id="{74CD14DB-BB81-479F-A1FC-1C75640E9F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22" name="Rectangle 21">
            <a:extLst>
              <a:ext uri="{FF2B5EF4-FFF2-40B4-BE49-F238E27FC236}">
                <a16:creationId xmlns:a16="http://schemas.microsoft.com/office/drawing/2014/main" id="{C943A91B-7CA7-4592-A975-73B1BF8C4C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4" name="Freeform 7">
            <a:extLst>
              <a:ext uri="{FF2B5EF4-FFF2-40B4-BE49-F238E27FC236}">
                <a16:creationId xmlns:a16="http://schemas.microsoft.com/office/drawing/2014/main" id="{EC471314-E46A-414B-8D91-74880E84F1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entury Gothic" panose="020B0502020202020204"/>
              <a:ea typeface="+mn-ea"/>
              <a:cs typeface="+mn-cs"/>
            </a:endParaRPr>
          </a:p>
        </p:txBody>
      </p:sp>
      <p:sp useBgFill="1">
        <p:nvSpPr>
          <p:cNvPr id="26" name="Freeform: Shape 25">
            <a:extLst>
              <a:ext uri="{FF2B5EF4-FFF2-40B4-BE49-F238E27FC236}">
                <a16:creationId xmlns:a16="http://schemas.microsoft.com/office/drawing/2014/main" id="{6A681326-1C9D-44A3-A627-3871BDAE41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7" cy="5095933"/>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ln>
            <a:noFill/>
          </a:ln>
        </p:spPr>
      </p:sp>
      <p:sp>
        <p:nvSpPr>
          <p:cNvPr id="2" name="Title 1">
            <a:extLst>
              <a:ext uri="{FF2B5EF4-FFF2-40B4-BE49-F238E27FC236}">
                <a16:creationId xmlns:a16="http://schemas.microsoft.com/office/drawing/2014/main" id="{4B122DE4-B229-4F46-8EF5-AF3EF6D7BA39}"/>
              </a:ext>
            </a:extLst>
          </p:cNvPr>
          <p:cNvSpPr>
            <a:spLocks noGrp="1"/>
          </p:cNvSpPr>
          <p:nvPr>
            <p:ph type="title"/>
          </p:nvPr>
        </p:nvSpPr>
        <p:spPr>
          <a:xfrm>
            <a:off x="225996" y="3171309"/>
            <a:ext cx="8947522" cy="1400530"/>
          </a:xfrm>
        </p:spPr>
        <p:txBody>
          <a:bodyPr vert="horz" lIns="91440" tIns="45720" rIns="91440" bIns="45720" rtlCol="0" anchor="ctr">
            <a:normAutofit/>
          </a:bodyPr>
          <a:lstStyle/>
          <a:p>
            <a:r>
              <a:rPr lang="en-US" altLang="zh-CN" sz="4200" b="0" i="0" kern="1200" dirty="0">
                <a:solidFill>
                  <a:srgbClr val="FFFFFF"/>
                </a:solidFill>
                <a:latin typeface="+mj-lt"/>
                <a:ea typeface="+mj-ea"/>
                <a:cs typeface="+mj-cs"/>
              </a:rPr>
              <a:t>Conclusion</a:t>
            </a:r>
            <a:endParaRPr lang="en-US" sz="4200" b="0" i="0" kern="1200" dirty="0">
              <a:solidFill>
                <a:srgbClr val="FFFFFF"/>
              </a:solidFill>
              <a:latin typeface="+mj-lt"/>
              <a:ea typeface="+mj-ea"/>
              <a:cs typeface="+mj-cs"/>
            </a:endParaRPr>
          </a:p>
        </p:txBody>
      </p:sp>
      <p:sp>
        <p:nvSpPr>
          <p:cNvPr id="15" name="Content Placeholder 2">
            <a:extLst>
              <a:ext uri="{FF2B5EF4-FFF2-40B4-BE49-F238E27FC236}">
                <a16:creationId xmlns:a16="http://schemas.microsoft.com/office/drawing/2014/main" id="{594CD543-7A15-46E6-B470-C358C157F440}"/>
              </a:ext>
            </a:extLst>
          </p:cNvPr>
          <p:cNvSpPr txBox="1">
            <a:spLocks/>
          </p:cNvSpPr>
          <p:nvPr/>
        </p:nvSpPr>
        <p:spPr>
          <a:xfrm rot="16200000">
            <a:off x="3207458" y="-46905"/>
            <a:ext cx="4852514" cy="9334500"/>
          </a:xfrm>
          <a:prstGeom prst="rect">
            <a:avLst/>
          </a:prstGeom>
        </p:spPr>
        <p:txBody>
          <a:bodyPr vert="eaVert" lIns="91440" tIns="45720" rIns="91440" bIns="45720" rtlCol="0" anchor="t" anchorCtr="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algn="just">
              <a:buClr>
                <a:schemeClr val="accent5"/>
              </a:buClr>
            </a:pPr>
            <a:r>
              <a:rPr lang="en-US" sz="2400" dirty="0"/>
              <a:t>Strength:</a:t>
            </a:r>
          </a:p>
          <a:p>
            <a:pPr lvl="1" algn="just">
              <a:buClr>
                <a:schemeClr val="accent5"/>
              </a:buClr>
            </a:pPr>
            <a:r>
              <a:rPr lang="en-US" sz="2200" dirty="0"/>
              <a:t>Accuracy is high</a:t>
            </a:r>
          </a:p>
          <a:p>
            <a:pPr lvl="1" algn="just">
              <a:buClr>
                <a:schemeClr val="accent5"/>
              </a:buClr>
            </a:pPr>
            <a:r>
              <a:rPr lang="en-US" sz="2200" dirty="0"/>
              <a:t>The model is simple and easy to understand</a:t>
            </a:r>
          </a:p>
          <a:p>
            <a:pPr algn="just">
              <a:buClr>
                <a:schemeClr val="accent5"/>
              </a:buClr>
            </a:pPr>
            <a:r>
              <a:rPr lang="en-US" sz="2400" dirty="0"/>
              <a:t>Weakness: </a:t>
            </a:r>
          </a:p>
          <a:p>
            <a:pPr marL="0" indent="0" algn="just">
              <a:buClr>
                <a:schemeClr val="accent5"/>
              </a:buClr>
              <a:buNone/>
            </a:pPr>
            <a:r>
              <a:rPr lang="en-US" sz="2400" dirty="0"/>
              <a:t>    Accuracy of our model is very high only based on the people with normal body size. However, the people whose body is extremely out of shape, cannot be estimated by this model accurately.</a:t>
            </a:r>
          </a:p>
          <a:p>
            <a:pPr marL="0" indent="0" algn="just">
              <a:buClr>
                <a:schemeClr val="tx2"/>
              </a:buClr>
              <a:buNone/>
            </a:pPr>
            <a:endParaRPr lang="en-US" sz="2400" dirty="0"/>
          </a:p>
          <a:p>
            <a:pPr algn="just">
              <a:buClr>
                <a:schemeClr val="accent5"/>
              </a:buClr>
            </a:pPr>
            <a:endParaRPr lang="en-US" sz="2400" dirty="0"/>
          </a:p>
        </p:txBody>
      </p:sp>
      <p:sp>
        <p:nvSpPr>
          <p:cNvPr id="17" name="Title 1">
            <a:extLst>
              <a:ext uri="{FF2B5EF4-FFF2-40B4-BE49-F238E27FC236}">
                <a16:creationId xmlns:a16="http://schemas.microsoft.com/office/drawing/2014/main" id="{C69FAD25-5BD1-4F7E-8357-763BCC246E47}"/>
              </a:ext>
            </a:extLst>
          </p:cNvPr>
          <p:cNvSpPr txBox="1">
            <a:spLocks/>
          </p:cNvSpPr>
          <p:nvPr/>
        </p:nvSpPr>
        <p:spPr>
          <a:xfrm>
            <a:off x="938634" y="680221"/>
            <a:ext cx="8947522" cy="140053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ltLang="zh-CN" dirty="0">
                <a:solidFill>
                  <a:srgbClr val="FFFFFF"/>
                </a:solidFill>
              </a:rPr>
              <a:t>Conclusion</a:t>
            </a:r>
            <a:endParaRPr lang="en-US" dirty="0">
              <a:solidFill>
                <a:srgbClr val="FFFFFF"/>
              </a:solidFill>
            </a:endParaRPr>
          </a:p>
        </p:txBody>
      </p:sp>
    </p:spTree>
    <p:extLst>
      <p:ext uri="{BB962C8B-B14F-4D97-AF65-F5344CB8AC3E}">
        <p14:creationId xmlns:p14="http://schemas.microsoft.com/office/powerpoint/2010/main" val="1831393124"/>
      </p:ext>
    </p:extLst>
  </p:cSld>
  <p:clrMapOvr>
    <a:overrideClrMapping bg1="lt1" tx1="dk1" bg2="lt2" tx2="dk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B97412-9DA0-C54B-8018-C6D153BCF5E3}"/>
              </a:ext>
            </a:extLst>
          </p:cNvPr>
          <p:cNvSpPr>
            <a:spLocks noGrp="1"/>
          </p:cNvSpPr>
          <p:nvPr>
            <p:ph type="title"/>
          </p:nvPr>
        </p:nvSpPr>
        <p:spPr/>
        <p:txBody>
          <a:bodyPr/>
          <a:lstStyle/>
          <a:p>
            <a:r>
              <a:rPr lang="en-US" dirty="0"/>
              <a:t>Shiny Graph</a:t>
            </a:r>
          </a:p>
        </p:txBody>
      </p:sp>
      <p:pic>
        <p:nvPicPr>
          <p:cNvPr id="4" name="Picture 3" descr="A screenshot of a social media post&#10;&#10;Description automatically generated">
            <a:extLst>
              <a:ext uri="{FF2B5EF4-FFF2-40B4-BE49-F238E27FC236}">
                <a16:creationId xmlns:a16="http://schemas.microsoft.com/office/drawing/2014/main" id="{D2005117-95CF-E14E-8A4A-116281C6D2E8}"/>
              </a:ext>
            </a:extLst>
          </p:cNvPr>
          <p:cNvPicPr>
            <a:picLocks noChangeAspect="1"/>
          </p:cNvPicPr>
          <p:nvPr/>
        </p:nvPicPr>
        <p:blipFill>
          <a:blip r:embed="rId2"/>
          <a:stretch>
            <a:fillRect/>
          </a:stretch>
        </p:blipFill>
        <p:spPr>
          <a:xfrm>
            <a:off x="646111" y="1471790"/>
            <a:ext cx="6365059" cy="4933492"/>
          </a:xfrm>
          <a:prstGeom prst="rect">
            <a:avLst/>
          </a:prstGeom>
        </p:spPr>
      </p:pic>
      <p:pic>
        <p:nvPicPr>
          <p:cNvPr id="5" name="Picture 4" descr="A screenshot of a cell phone&#10;&#10;Description automatically generated">
            <a:extLst>
              <a:ext uri="{FF2B5EF4-FFF2-40B4-BE49-F238E27FC236}">
                <a16:creationId xmlns:a16="http://schemas.microsoft.com/office/drawing/2014/main" id="{E556BBEF-3658-4F42-9EC2-3645A474042F}"/>
              </a:ext>
            </a:extLst>
          </p:cNvPr>
          <p:cNvPicPr>
            <a:picLocks noChangeAspect="1"/>
          </p:cNvPicPr>
          <p:nvPr/>
        </p:nvPicPr>
        <p:blipFill rotWithShape="1">
          <a:blip r:embed="rId3"/>
          <a:srcRect l="33785" t="16290" b="29982"/>
          <a:stretch/>
        </p:blipFill>
        <p:spPr>
          <a:xfrm>
            <a:off x="7297734" y="1437019"/>
            <a:ext cx="2462023" cy="1590217"/>
          </a:xfrm>
          <a:prstGeom prst="rect">
            <a:avLst/>
          </a:prstGeom>
        </p:spPr>
      </p:pic>
      <p:pic>
        <p:nvPicPr>
          <p:cNvPr id="6" name="Picture 5" descr="A screenshot of a cell phone&#10;&#10;Description automatically generated">
            <a:extLst>
              <a:ext uri="{FF2B5EF4-FFF2-40B4-BE49-F238E27FC236}">
                <a16:creationId xmlns:a16="http://schemas.microsoft.com/office/drawing/2014/main" id="{8AE3C611-C8CF-374A-9913-AD93E6D83F05}"/>
              </a:ext>
            </a:extLst>
          </p:cNvPr>
          <p:cNvPicPr>
            <a:picLocks noChangeAspect="1"/>
          </p:cNvPicPr>
          <p:nvPr/>
        </p:nvPicPr>
        <p:blipFill rotWithShape="1">
          <a:blip r:embed="rId4"/>
          <a:srcRect l="34354" t="16102" r="3046" b="32956"/>
          <a:stretch/>
        </p:blipFill>
        <p:spPr>
          <a:xfrm>
            <a:off x="7297734" y="3066977"/>
            <a:ext cx="2462023" cy="1611110"/>
          </a:xfrm>
          <a:prstGeom prst="rect">
            <a:avLst/>
          </a:prstGeom>
        </p:spPr>
      </p:pic>
      <p:pic>
        <p:nvPicPr>
          <p:cNvPr id="7" name="Picture 6" descr="A screenshot of a social media post&#10;&#10;Description automatically generated">
            <a:extLst>
              <a:ext uri="{FF2B5EF4-FFF2-40B4-BE49-F238E27FC236}">
                <a16:creationId xmlns:a16="http://schemas.microsoft.com/office/drawing/2014/main" id="{23E0F7DC-A1AA-A346-A2C3-9AD742A9B870}"/>
              </a:ext>
            </a:extLst>
          </p:cNvPr>
          <p:cNvPicPr>
            <a:picLocks noChangeAspect="1"/>
          </p:cNvPicPr>
          <p:nvPr/>
        </p:nvPicPr>
        <p:blipFill rotWithShape="1">
          <a:blip r:embed="rId5"/>
          <a:srcRect l="34780" t="14795" b="31735"/>
          <a:stretch/>
        </p:blipFill>
        <p:spPr>
          <a:xfrm>
            <a:off x="7297734" y="4794172"/>
            <a:ext cx="2462023" cy="1590217"/>
          </a:xfrm>
          <a:prstGeom prst="rect">
            <a:avLst/>
          </a:prstGeom>
        </p:spPr>
      </p:pic>
      <p:sp>
        <p:nvSpPr>
          <p:cNvPr id="8" name="TextBox 7">
            <a:extLst>
              <a:ext uri="{FF2B5EF4-FFF2-40B4-BE49-F238E27FC236}">
                <a16:creationId xmlns:a16="http://schemas.microsoft.com/office/drawing/2014/main" id="{81AC6494-082F-4748-A2E9-70E1089BBF5B}"/>
              </a:ext>
            </a:extLst>
          </p:cNvPr>
          <p:cNvSpPr txBox="1"/>
          <p:nvPr/>
        </p:nvSpPr>
        <p:spPr>
          <a:xfrm>
            <a:off x="9889434" y="1437019"/>
            <a:ext cx="1997765" cy="923330"/>
          </a:xfrm>
          <a:prstGeom prst="rect">
            <a:avLst/>
          </a:prstGeom>
          <a:noFill/>
        </p:spPr>
        <p:txBody>
          <a:bodyPr wrap="square" rtlCol="0">
            <a:spAutoFit/>
          </a:bodyPr>
          <a:lstStyle/>
          <a:p>
            <a:r>
              <a:rPr lang="en-US" dirty="0"/>
              <a:t>Abdomen: 90</a:t>
            </a:r>
          </a:p>
          <a:p>
            <a:r>
              <a:rPr lang="en-US" dirty="0"/>
              <a:t>Weight: 200</a:t>
            </a:r>
          </a:p>
          <a:p>
            <a:r>
              <a:rPr lang="en-US" dirty="0"/>
              <a:t>Bodyfat: 14.2%</a:t>
            </a:r>
          </a:p>
        </p:txBody>
      </p:sp>
      <p:sp>
        <p:nvSpPr>
          <p:cNvPr id="9" name="TextBox 8">
            <a:extLst>
              <a:ext uri="{FF2B5EF4-FFF2-40B4-BE49-F238E27FC236}">
                <a16:creationId xmlns:a16="http://schemas.microsoft.com/office/drawing/2014/main" id="{D67D2DB7-4697-F34B-8188-3CC6EE144D67}"/>
              </a:ext>
            </a:extLst>
          </p:cNvPr>
          <p:cNvSpPr txBox="1"/>
          <p:nvPr/>
        </p:nvSpPr>
        <p:spPr>
          <a:xfrm>
            <a:off x="9889434" y="3066977"/>
            <a:ext cx="1997765" cy="923330"/>
          </a:xfrm>
          <a:prstGeom prst="rect">
            <a:avLst/>
          </a:prstGeom>
          <a:noFill/>
        </p:spPr>
        <p:txBody>
          <a:bodyPr wrap="square" rtlCol="0">
            <a:spAutoFit/>
          </a:bodyPr>
          <a:lstStyle/>
          <a:p>
            <a:r>
              <a:rPr lang="en-US" dirty="0"/>
              <a:t>Abdomen: 100</a:t>
            </a:r>
          </a:p>
          <a:p>
            <a:r>
              <a:rPr lang="en-US" dirty="0"/>
              <a:t>Weight: 200</a:t>
            </a:r>
          </a:p>
          <a:p>
            <a:r>
              <a:rPr lang="en-US" dirty="0"/>
              <a:t>Bodyfat: 23.2%</a:t>
            </a:r>
          </a:p>
        </p:txBody>
      </p:sp>
      <p:sp>
        <p:nvSpPr>
          <p:cNvPr id="10" name="TextBox 9">
            <a:extLst>
              <a:ext uri="{FF2B5EF4-FFF2-40B4-BE49-F238E27FC236}">
                <a16:creationId xmlns:a16="http://schemas.microsoft.com/office/drawing/2014/main" id="{5610F17A-13F7-DC47-BFC8-087C6A5D03A2}"/>
              </a:ext>
            </a:extLst>
          </p:cNvPr>
          <p:cNvSpPr txBox="1"/>
          <p:nvPr/>
        </p:nvSpPr>
        <p:spPr>
          <a:xfrm>
            <a:off x="9889434" y="4730467"/>
            <a:ext cx="1997765" cy="923330"/>
          </a:xfrm>
          <a:prstGeom prst="rect">
            <a:avLst/>
          </a:prstGeom>
          <a:noFill/>
        </p:spPr>
        <p:txBody>
          <a:bodyPr wrap="square" rtlCol="0">
            <a:spAutoFit/>
          </a:bodyPr>
          <a:lstStyle/>
          <a:p>
            <a:r>
              <a:rPr lang="en-US" dirty="0"/>
              <a:t>Abdomen: 110</a:t>
            </a:r>
          </a:p>
          <a:p>
            <a:r>
              <a:rPr lang="en-US" dirty="0"/>
              <a:t>Weight: 200</a:t>
            </a:r>
          </a:p>
          <a:p>
            <a:r>
              <a:rPr lang="en-US" dirty="0"/>
              <a:t>Bodyfat: 32.2%</a:t>
            </a:r>
          </a:p>
        </p:txBody>
      </p:sp>
    </p:spTree>
    <p:extLst>
      <p:ext uri="{BB962C8B-B14F-4D97-AF65-F5344CB8AC3E}">
        <p14:creationId xmlns:p14="http://schemas.microsoft.com/office/powerpoint/2010/main" val="38168255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4CD14DB-BB81-479F-A1FC-1C75640E9F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10" name="Rectangle 9">
            <a:extLst>
              <a:ext uri="{FF2B5EF4-FFF2-40B4-BE49-F238E27FC236}">
                <a16:creationId xmlns:a16="http://schemas.microsoft.com/office/drawing/2014/main" id="{C943A91B-7CA7-4592-A975-73B1BF8C4C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Freeform 7">
            <a:extLst>
              <a:ext uri="{FF2B5EF4-FFF2-40B4-BE49-F238E27FC236}">
                <a16:creationId xmlns:a16="http://schemas.microsoft.com/office/drawing/2014/main" id="{EC471314-E46A-414B-8D91-74880E84F1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entury Gothic" panose="020B0502020202020204"/>
              <a:ea typeface="+mn-ea"/>
              <a:cs typeface="+mn-cs"/>
            </a:endParaRPr>
          </a:p>
        </p:txBody>
      </p:sp>
      <p:sp useBgFill="1">
        <p:nvSpPr>
          <p:cNvPr id="14" name="Freeform: Shape 13">
            <a:extLst>
              <a:ext uri="{FF2B5EF4-FFF2-40B4-BE49-F238E27FC236}">
                <a16:creationId xmlns:a16="http://schemas.microsoft.com/office/drawing/2014/main" id="{6A681326-1C9D-44A3-A627-3871BDAE41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7" cy="5095933"/>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ln>
            <a:noFill/>
          </a:ln>
        </p:spPr>
      </p:sp>
      <p:sp>
        <p:nvSpPr>
          <p:cNvPr id="2" name="Title 1">
            <a:extLst>
              <a:ext uri="{FF2B5EF4-FFF2-40B4-BE49-F238E27FC236}">
                <a16:creationId xmlns:a16="http://schemas.microsoft.com/office/drawing/2014/main" id="{0C8636A3-0E72-9E44-9766-92D672302B9D}"/>
              </a:ext>
            </a:extLst>
          </p:cNvPr>
          <p:cNvSpPr>
            <a:spLocks noGrp="1"/>
          </p:cNvSpPr>
          <p:nvPr>
            <p:ph type="title"/>
          </p:nvPr>
        </p:nvSpPr>
        <p:spPr>
          <a:xfrm>
            <a:off x="1103312" y="452718"/>
            <a:ext cx="8947522" cy="1400530"/>
          </a:xfrm>
        </p:spPr>
        <p:txBody>
          <a:bodyPr anchor="ctr">
            <a:normAutofit/>
          </a:bodyPr>
          <a:lstStyle/>
          <a:p>
            <a:r>
              <a:rPr lang="en-US" dirty="0">
                <a:solidFill>
                  <a:srgbClr val="FFFFFF"/>
                </a:solidFill>
              </a:rPr>
              <a:t>Outline</a:t>
            </a:r>
          </a:p>
        </p:txBody>
      </p:sp>
      <p:sp>
        <p:nvSpPr>
          <p:cNvPr id="3" name="Content Placeholder 2">
            <a:extLst>
              <a:ext uri="{FF2B5EF4-FFF2-40B4-BE49-F238E27FC236}">
                <a16:creationId xmlns:a16="http://schemas.microsoft.com/office/drawing/2014/main" id="{E533A5FA-1FA1-5C48-AE68-0042B332BB4F}"/>
              </a:ext>
            </a:extLst>
          </p:cNvPr>
          <p:cNvSpPr>
            <a:spLocks noGrp="1"/>
          </p:cNvSpPr>
          <p:nvPr>
            <p:ph idx="1"/>
          </p:nvPr>
        </p:nvSpPr>
        <p:spPr>
          <a:xfrm>
            <a:off x="1103312" y="2763520"/>
            <a:ext cx="8946541" cy="3484879"/>
          </a:xfrm>
        </p:spPr>
        <p:txBody>
          <a:bodyPr>
            <a:normAutofit/>
          </a:bodyPr>
          <a:lstStyle/>
          <a:p>
            <a:pPr>
              <a:buClr>
                <a:schemeClr val="accent5"/>
              </a:buClr>
            </a:pPr>
            <a:r>
              <a:rPr lang="en-US" sz="2400" dirty="0"/>
              <a:t>Introduction</a:t>
            </a:r>
          </a:p>
          <a:p>
            <a:pPr>
              <a:buClr>
                <a:schemeClr val="accent5"/>
              </a:buClr>
            </a:pPr>
            <a:r>
              <a:rPr lang="en-US" sz="2400" dirty="0"/>
              <a:t>Data Preprocessing</a:t>
            </a:r>
          </a:p>
          <a:p>
            <a:pPr>
              <a:buClr>
                <a:schemeClr val="accent5"/>
              </a:buClr>
            </a:pPr>
            <a:r>
              <a:rPr lang="en-US" sz="2400" dirty="0"/>
              <a:t>Model Selection</a:t>
            </a:r>
          </a:p>
          <a:p>
            <a:pPr>
              <a:buClr>
                <a:schemeClr val="accent5"/>
              </a:buClr>
            </a:pPr>
            <a:r>
              <a:rPr lang="en-US" sz="2400" dirty="0"/>
              <a:t>Model Diagnosis</a:t>
            </a:r>
          </a:p>
          <a:p>
            <a:pPr>
              <a:buClr>
                <a:schemeClr val="accent5"/>
              </a:buClr>
            </a:pPr>
            <a:r>
              <a:rPr lang="en-US" sz="2400" dirty="0"/>
              <a:t>Conclusion</a:t>
            </a:r>
          </a:p>
        </p:txBody>
      </p:sp>
    </p:spTree>
    <p:extLst>
      <p:ext uri="{BB962C8B-B14F-4D97-AF65-F5344CB8AC3E}">
        <p14:creationId xmlns:p14="http://schemas.microsoft.com/office/powerpoint/2010/main" val="641727785"/>
      </p:ext>
    </p:extLst>
  </p:cSld>
  <p:clrMapOvr>
    <a:overrideClrMapping bg1="lt1" tx1="dk1" bg2="lt2" tx2="dk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1B28F63-CF00-448F-B141-FE33C33B18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a:ext>
            </a:extLst>
          </a:blip>
          <a:srcRect l="3613"/>
          <a:stretch/>
        </p:blipFill>
        <p:spPr>
          <a:xfrm>
            <a:off x="0" y="2669685"/>
            <a:ext cx="4037012" cy="4188315"/>
          </a:xfrm>
          <a:prstGeom prst="rect">
            <a:avLst/>
          </a:prstGeom>
        </p:spPr>
      </p:pic>
      <p:pic>
        <p:nvPicPr>
          <p:cNvPr id="10" name="Picture 9">
            <a:extLst>
              <a:ext uri="{FF2B5EF4-FFF2-40B4-BE49-F238E27FC236}">
                <a16:creationId xmlns:a16="http://schemas.microsoft.com/office/drawing/2014/main" id="{2AE609E2-8522-44E4-9077-980E5BCF3E1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a:ext>
            </a:extLst>
          </a:blip>
          <a:srcRect l="35640"/>
          <a:stretch/>
        </p:blipFill>
        <p:spPr>
          <a:xfrm>
            <a:off x="0" y="2892347"/>
            <a:ext cx="1522412" cy="2365453"/>
          </a:xfrm>
          <a:prstGeom prst="rect">
            <a:avLst/>
          </a:prstGeom>
        </p:spPr>
      </p:pic>
      <p:sp>
        <p:nvSpPr>
          <p:cNvPr id="12" name="Oval 11">
            <a:extLst>
              <a:ext uri="{FF2B5EF4-FFF2-40B4-BE49-F238E27FC236}">
                <a16:creationId xmlns:a16="http://schemas.microsoft.com/office/drawing/2014/main" id="{4FA533C5-33E3-4611-AF9F-72811D8B26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4" name="Picture 13">
            <a:extLst>
              <a:ext uri="{FF2B5EF4-FFF2-40B4-BE49-F238E27FC236}">
                <a16:creationId xmlns:a16="http://schemas.microsoft.com/office/drawing/2014/main" id="{8949AD42-25FD-4C3D-9EEE-B7FEC580998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a:ext>
            </a:extLst>
          </a:blip>
          <a:srcRect t="28813"/>
          <a:stretch/>
        </p:blipFill>
        <p:spPr>
          <a:xfrm>
            <a:off x="7999412" y="0"/>
            <a:ext cx="1603387" cy="1141407"/>
          </a:xfrm>
          <a:prstGeom prst="rect">
            <a:avLst/>
          </a:prstGeom>
        </p:spPr>
      </p:pic>
      <p:pic>
        <p:nvPicPr>
          <p:cNvPr id="16" name="Picture 15">
            <a:extLst>
              <a:ext uri="{FF2B5EF4-FFF2-40B4-BE49-F238E27FC236}">
                <a16:creationId xmlns:a16="http://schemas.microsoft.com/office/drawing/2014/main" id="{6AC7D913-60B7-4603-881B-831DA5D3A94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a:ext>
            </a:extLst>
          </a:blip>
          <a:srcRect b="23320"/>
          <a:stretch/>
        </p:blipFill>
        <p:spPr>
          <a:xfrm>
            <a:off x="8605878" y="6096000"/>
            <a:ext cx="993734" cy="762000"/>
          </a:xfrm>
          <a:prstGeom prst="rect">
            <a:avLst/>
          </a:prstGeom>
        </p:spPr>
      </p:pic>
      <p:sp>
        <p:nvSpPr>
          <p:cNvPr id="18" name="Rectangle 17">
            <a:extLst>
              <a:ext uri="{FF2B5EF4-FFF2-40B4-BE49-F238E27FC236}">
                <a16:creationId xmlns:a16="http://schemas.microsoft.com/office/drawing/2014/main" id="{87F0FDC4-AD8C-47D9-9131-623C98ADB0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0" name="Rectangle 19">
            <a:extLst>
              <a:ext uri="{FF2B5EF4-FFF2-40B4-BE49-F238E27FC236}">
                <a16:creationId xmlns:a16="http://schemas.microsoft.com/office/drawing/2014/main" id="{74CD14DB-BB81-479F-A1FC-1C75640E9F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22" name="Rectangle 21">
            <a:extLst>
              <a:ext uri="{FF2B5EF4-FFF2-40B4-BE49-F238E27FC236}">
                <a16:creationId xmlns:a16="http://schemas.microsoft.com/office/drawing/2014/main" id="{C943A91B-7CA7-4592-A975-73B1BF8C4C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4" name="Freeform 7">
            <a:extLst>
              <a:ext uri="{FF2B5EF4-FFF2-40B4-BE49-F238E27FC236}">
                <a16:creationId xmlns:a16="http://schemas.microsoft.com/office/drawing/2014/main" id="{EC471314-E46A-414B-8D91-74880E84F1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entury Gothic" panose="020B0502020202020204"/>
              <a:ea typeface="+mn-ea"/>
              <a:cs typeface="+mn-cs"/>
            </a:endParaRPr>
          </a:p>
        </p:txBody>
      </p:sp>
      <p:sp useBgFill="1">
        <p:nvSpPr>
          <p:cNvPr id="26" name="Freeform: Shape 25">
            <a:extLst>
              <a:ext uri="{FF2B5EF4-FFF2-40B4-BE49-F238E27FC236}">
                <a16:creationId xmlns:a16="http://schemas.microsoft.com/office/drawing/2014/main" id="{6A681326-1C9D-44A3-A627-3871BDAE41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7" cy="5095933"/>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ln>
            <a:noFill/>
          </a:ln>
        </p:spPr>
      </p:sp>
      <p:sp>
        <p:nvSpPr>
          <p:cNvPr id="2" name="Title 1">
            <a:extLst>
              <a:ext uri="{FF2B5EF4-FFF2-40B4-BE49-F238E27FC236}">
                <a16:creationId xmlns:a16="http://schemas.microsoft.com/office/drawing/2014/main" id="{4B122DE4-B229-4F46-8EF5-AF3EF6D7BA39}"/>
              </a:ext>
            </a:extLst>
          </p:cNvPr>
          <p:cNvSpPr>
            <a:spLocks noGrp="1"/>
          </p:cNvSpPr>
          <p:nvPr>
            <p:ph type="title"/>
          </p:nvPr>
        </p:nvSpPr>
        <p:spPr>
          <a:xfrm>
            <a:off x="1103312" y="452718"/>
            <a:ext cx="8947522" cy="1400530"/>
          </a:xfrm>
        </p:spPr>
        <p:txBody>
          <a:bodyPr vert="horz" lIns="91440" tIns="45720" rIns="91440" bIns="45720" rtlCol="0" anchor="ctr">
            <a:normAutofit/>
          </a:bodyPr>
          <a:lstStyle/>
          <a:p>
            <a:r>
              <a:rPr lang="en-US" sz="4200" b="0" i="0" kern="1200" dirty="0">
                <a:solidFill>
                  <a:srgbClr val="FFFFFF"/>
                </a:solidFill>
                <a:latin typeface="+mj-lt"/>
                <a:ea typeface="+mj-ea"/>
                <a:cs typeface="+mj-cs"/>
              </a:rPr>
              <a:t>Introduction</a:t>
            </a:r>
          </a:p>
        </p:txBody>
      </p:sp>
      <p:sp>
        <p:nvSpPr>
          <p:cNvPr id="3" name="Vertical Text Placeholder 2">
            <a:extLst>
              <a:ext uri="{FF2B5EF4-FFF2-40B4-BE49-F238E27FC236}">
                <a16:creationId xmlns:a16="http://schemas.microsoft.com/office/drawing/2014/main" id="{C3387D0A-E8B6-3C4C-87A6-E6B39D693450}"/>
              </a:ext>
            </a:extLst>
          </p:cNvPr>
          <p:cNvSpPr>
            <a:spLocks noGrp="1"/>
          </p:cNvSpPr>
          <p:nvPr>
            <p:ph type="body" orient="vert" idx="1"/>
          </p:nvPr>
        </p:nvSpPr>
        <p:spPr>
          <a:xfrm>
            <a:off x="1103312" y="2763520"/>
            <a:ext cx="8946541" cy="3484879"/>
          </a:xfrm>
        </p:spPr>
        <p:txBody>
          <a:bodyPr vert="horz" lIns="91440" tIns="45720" rIns="91440" bIns="45720" rtlCol="0">
            <a:normAutofit/>
          </a:bodyPr>
          <a:lstStyle/>
          <a:p>
            <a:pPr>
              <a:buClr>
                <a:schemeClr val="tx2"/>
              </a:buClr>
            </a:pPr>
            <a:r>
              <a:rPr lang="en-US" sz="2400" dirty="0"/>
              <a:t>Background (Body Fat Percentage)</a:t>
            </a:r>
          </a:p>
          <a:p>
            <a:pPr lvl="1">
              <a:buClr>
                <a:schemeClr val="tx2"/>
              </a:buClr>
            </a:pPr>
            <a:r>
              <a:rPr lang="en-US" sz="2000" dirty="0"/>
              <a:t>A crucial index for describing health condition</a:t>
            </a:r>
          </a:p>
          <a:p>
            <a:pPr lvl="1">
              <a:buClr>
                <a:schemeClr val="tx2"/>
              </a:buClr>
            </a:pPr>
            <a:r>
              <a:rPr lang="en-US" sz="2000" dirty="0"/>
              <a:t>Previous calculation methods are costly</a:t>
            </a:r>
          </a:p>
          <a:p>
            <a:pPr>
              <a:buClr>
                <a:schemeClr val="tx2"/>
              </a:buClr>
            </a:pPr>
            <a:r>
              <a:rPr lang="en-US" sz="2400" dirty="0"/>
              <a:t>Goal</a:t>
            </a:r>
          </a:p>
          <a:p>
            <a:pPr lvl="1">
              <a:buClr>
                <a:schemeClr val="tx2"/>
              </a:buClr>
            </a:pPr>
            <a:r>
              <a:rPr lang="en-US" sz="2000" dirty="0"/>
              <a:t>To provide a simple and accurate rule-of-thumb method</a:t>
            </a:r>
          </a:p>
          <a:p>
            <a:pPr lvl="1">
              <a:buClr>
                <a:schemeClr val="tx2"/>
              </a:buClr>
            </a:pPr>
            <a:r>
              <a:rPr lang="en-US" sz="2000" dirty="0"/>
              <a:t>To provide a model only require available clinical data (costless measurement)</a:t>
            </a:r>
          </a:p>
        </p:txBody>
      </p:sp>
    </p:spTree>
    <p:extLst>
      <p:ext uri="{BB962C8B-B14F-4D97-AF65-F5344CB8AC3E}">
        <p14:creationId xmlns:p14="http://schemas.microsoft.com/office/powerpoint/2010/main" val="3321017934"/>
      </p:ext>
    </p:extLst>
  </p:cSld>
  <p:clrMapOvr>
    <a:overrideClrMapping bg1="lt1" tx1="dk1" bg2="lt2" tx2="dk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1B28F63-CF00-448F-B141-FE33C33B18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a:ext>
            </a:extLst>
          </a:blip>
          <a:srcRect l="3613"/>
          <a:stretch/>
        </p:blipFill>
        <p:spPr>
          <a:xfrm>
            <a:off x="0" y="2669685"/>
            <a:ext cx="4037012" cy="4188315"/>
          </a:xfrm>
          <a:prstGeom prst="rect">
            <a:avLst/>
          </a:prstGeom>
        </p:spPr>
      </p:pic>
      <p:pic>
        <p:nvPicPr>
          <p:cNvPr id="10" name="Picture 9">
            <a:extLst>
              <a:ext uri="{FF2B5EF4-FFF2-40B4-BE49-F238E27FC236}">
                <a16:creationId xmlns:a16="http://schemas.microsoft.com/office/drawing/2014/main" id="{2AE609E2-8522-44E4-9077-980E5BCF3E1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a:ext>
            </a:extLst>
          </a:blip>
          <a:srcRect l="35640"/>
          <a:stretch/>
        </p:blipFill>
        <p:spPr>
          <a:xfrm>
            <a:off x="0" y="2892347"/>
            <a:ext cx="1522412" cy="2365453"/>
          </a:xfrm>
          <a:prstGeom prst="rect">
            <a:avLst/>
          </a:prstGeom>
        </p:spPr>
      </p:pic>
      <p:sp>
        <p:nvSpPr>
          <p:cNvPr id="12" name="Oval 11">
            <a:extLst>
              <a:ext uri="{FF2B5EF4-FFF2-40B4-BE49-F238E27FC236}">
                <a16:creationId xmlns:a16="http://schemas.microsoft.com/office/drawing/2014/main" id="{4FA533C5-33E3-4611-AF9F-72811D8B26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4" name="Picture 13">
            <a:extLst>
              <a:ext uri="{FF2B5EF4-FFF2-40B4-BE49-F238E27FC236}">
                <a16:creationId xmlns:a16="http://schemas.microsoft.com/office/drawing/2014/main" id="{8949AD42-25FD-4C3D-9EEE-B7FEC580998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a:ext>
            </a:extLst>
          </a:blip>
          <a:srcRect t="28813"/>
          <a:stretch/>
        </p:blipFill>
        <p:spPr>
          <a:xfrm>
            <a:off x="7999412" y="0"/>
            <a:ext cx="1603387" cy="1141407"/>
          </a:xfrm>
          <a:prstGeom prst="rect">
            <a:avLst/>
          </a:prstGeom>
        </p:spPr>
      </p:pic>
      <p:pic>
        <p:nvPicPr>
          <p:cNvPr id="16" name="Picture 15">
            <a:extLst>
              <a:ext uri="{FF2B5EF4-FFF2-40B4-BE49-F238E27FC236}">
                <a16:creationId xmlns:a16="http://schemas.microsoft.com/office/drawing/2014/main" id="{6AC7D913-60B7-4603-881B-831DA5D3A94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a:ext>
            </a:extLst>
          </a:blip>
          <a:srcRect b="23320"/>
          <a:stretch/>
        </p:blipFill>
        <p:spPr>
          <a:xfrm>
            <a:off x="8605878" y="6096000"/>
            <a:ext cx="993734" cy="762000"/>
          </a:xfrm>
          <a:prstGeom prst="rect">
            <a:avLst/>
          </a:prstGeom>
        </p:spPr>
      </p:pic>
      <p:sp>
        <p:nvSpPr>
          <p:cNvPr id="18" name="Rectangle 17">
            <a:extLst>
              <a:ext uri="{FF2B5EF4-FFF2-40B4-BE49-F238E27FC236}">
                <a16:creationId xmlns:a16="http://schemas.microsoft.com/office/drawing/2014/main" id="{87F0FDC4-AD8C-47D9-9131-623C98ADB0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0" name="Rectangle 19">
            <a:extLst>
              <a:ext uri="{FF2B5EF4-FFF2-40B4-BE49-F238E27FC236}">
                <a16:creationId xmlns:a16="http://schemas.microsoft.com/office/drawing/2014/main" id="{74CD14DB-BB81-479F-A1FC-1C75640E9F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22" name="Rectangle 21">
            <a:extLst>
              <a:ext uri="{FF2B5EF4-FFF2-40B4-BE49-F238E27FC236}">
                <a16:creationId xmlns:a16="http://schemas.microsoft.com/office/drawing/2014/main" id="{C943A91B-7CA7-4592-A975-73B1BF8C4C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4" name="Freeform 7">
            <a:extLst>
              <a:ext uri="{FF2B5EF4-FFF2-40B4-BE49-F238E27FC236}">
                <a16:creationId xmlns:a16="http://schemas.microsoft.com/office/drawing/2014/main" id="{EC471314-E46A-414B-8D91-74880E84F1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entury Gothic" panose="020B0502020202020204"/>
              <a:ea typeface="+mn-ea"/>
              <a:cs typeface="+mn-cs"/>
            </a:endParaRPr>
          </a:p>
        </p:txBody>
      </p:sp>
      <p:sp useBgFill="1">
        <p:nvSpPr>
          <p:cNvPr id="26" name="Freeform: Shape 25">
            <a:extLst>
              <a:ext uri="{FF2B5EF4-FFF2-40B4-BE49-F238E27FC236}">
                <a16:creationId xmlns:a16="http://schemas.microsoft.com/office/drawing/2014/main" id="{6A681326-1C9D-44A3-A627-3871BDAE41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7" cy="5095933"/>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ln>
            <a:noFill/>
          </a:ln>
        </p:spPr>
      </p:sp>
      <p:sp>
        <p:nvSpPr>
          <p:cNvPr id="2" name="Title 1">
            <a:extLst>
              <a:ext uri="{FF2B5EF4-FFF2-40B4-BE49-F238E27FC236}">
                <a16:creationId xmlns:a16="http://schemas.microsoft.com/office/drawing/2014/main" id="{4B122DE4-B229-4F46-8EF5-AF3EF6D7BA39}"/>
              </a:ext>
            </a:extLst>
          </p:cNvPr>
          <p:cNvSpPr>
            <a:spLocks noGrp="1"/>
          </p:cNvSpPr>
          <p:nvPr>
            <p:ph type="title"/>
          </p:nvPr>
        </p:nvSpPr>
        <p:spPr>
          <a:xfrm>
            <a:off x="1103312" y="452718"/>
            <a:ext cx="8947522" cy="1400530"/>
          </a:xfrm>
        </p:spPr>
        <p:txBody>
          <a:bodyPr vert="horz" lIns="91440" tIns="45720" rIns="91440" bIns="45720" rtlCol="0" anchor="ctr">
            <a:normAutofit/>
          </a:bodyPr>
          <a:lstStyle/>
          <a:p>
            <a:r>
              <a:rPr lang="en-US" sz="4200" b="0" i="0" kern="1200" dirty="0">
                <a:solidFill>
                  <a:srgbClr val="FFFFFF"/>
                </a:solidFill>
                <a:latin typeface="+mj-lt"/>
                <a:ea typeface="+mj-ea"/>
                <a:cs typeface="+mj-cs"/>
              </a:rPr>
              <a:t>Introduction</a:t>
            </a:r>
          </a:p>
        </p:txBody>
      </p:sp>
      <p:sp>
        <p:nvSpPr>
          <p:cNvPr id="3" name="Vertical Text Placeholder 2">
            <a:extLst>
              <a:ext uri="{FF2B5EF4-FFF2-40B4-BE49-F238E27FC236}">
                <a16:creationId xmlns:a16="http://schemas.microsoft.com/office/drawing/2014/main" id="{C3387D0A-E8B6-3C4C-87A6-E6B39D693450}"/>
              </a:ext>
            </a:extLst>
          </p:cNvPr>
          <p:cNvSpPr>
            <a:spLocks noGrp="1"/>
          </p:cNvSpPr>
          <p:nvPr>
            <p:ph type="body" orient="vert" idx="1"/>
          </p:nvPr>
        </p:nvSpPr>
        <p:spPr>
          <a:xfrm>
            <a:off x="1103312" y="2763520"/>
            <a:ext cx="8946541" cy="3484879"/>
          </a:xfrm>
        </p:spPr>
        <p:txBody>
          <a:bodyPr vert="horz" lIns="91440" tIns="45720" rIns="91440" bIns="45720" rtlCol="0">
            <a:normAutofit/>
          </a:bodyPr>
          <a:lstStyle/>
          <a:p>
            <a:pPr>
              <a:buClr>
                <a:schemeClr val="tx2"/>
              </a:buClr>
            </a:pPr>
            <a:r>
              <a:rPr lang="en-US" sz="2400" dirty="0"/>
              <a:t>Data Overview</a:t>
            </a:r>
          </a:p>
          <a:p>
            <a:pPr lvl="1">
              <a:buClr>
                <a:schemeClr val="tx2"/>
              </a:buClr>
            </a:pPr>
            <a:r>
              <a:rPr lang="en-US" sz="2000" dirty="0"/>
              <a:t>252 men’s clinical measurement data</a:t>
            </a:r>
          </a:p>
          <a:p>
            <a:pPr lvl="1">
              <a:buClr>
                <a:schemeClr val="tx2"/>
              </a:buClr>
            </a:pPr>
            <a:r>
              <a:rPr lang="en-US" sz="2000" dirty="0"/>
              <a:t>Available features</a:t>
            </a:r>
          </a:p>
        </p:txBody>
      </p:sp>
      <p:graphicFrame>
        <p:nvGraphicFramePr>
          <p:cNvPr id="4" name="Table 3">
            <a:extLst>
              <a:ext uri="{FF2B5EF4-FFF2-40B4-BE49-F238E27FC236}">
                <a16:creationId xmlns:a16="http://schemas.microsoft.com/office/drawing/2014/main" id="{BD981A54-4D61-F647-872D-A4B3A27C1E2A}"/>
              </a:ext>
            </a:extLst>
          </p:cNvPr>
          <p:cNvGraphicFramePr>
            <a:graphicFrameLocks noGrp="1"/>
          </p:cNvGraphicFramePr>
          <p:nvPr>
            <p:extLst>
              <p:ext uri="{D42A27DB-BD31-4B8C-83A1-F6EECF244321}">
                <p14:modId xmlns:p14="http://schemas.microsoft.com/office/powerpoint/2010/main" val="906760469"/>
              </p:ext>
            </p:extLst>
          </p:nvPr>
        </p:nvGraphicFramePr>
        <p:xfrm>
          <a:off x="1103312" y="4264028"/>
          <a:ext cx="10325098" cy="908867"/>
        </p:xfrm>
        <a:graphic>
          <a:graphicData uri="http://schemas.openxmlformats.org/drawingml/2006/table">
            <a:tbl>
              <a:tblPr firstRow="1" bandRow="1">
                <a:tableStyleId>{7DF18680-E054-41AD-8BC1-D1AEF772440D}</a:tableStyleId>
              </a:tblPr>
              <a:tblGrid>
                <a:gridCol w="642434">
                  <a:extLst>
                    <a:ext uri="{9D8B030D-6E8A-4147-A177-3AD203B41FA5}">
                      <a16:colId xmlns:a16="http://schemas.microsoft.com/office/drawing/2014/main" val="414231643"/>
                    </a:ext>
                  </a:extLst>
                </a:gridCol>
                <a:gridCol w="832580">
                  <a:extLst>
                    <a:ext uri="{9D8B030D-6E8A-4147-A177-3AD203B41FA5}">
                      <a16:colId xmlns:a16="http://schemas.microsoft.com/office/drawing/2014/main" val="244385361"/>
                    </a:ext>
                  </a:extLst>
                </a:gridCol>
                <a:gridCol w="801482">
                  <a:extLst>
                    <a:ext uri="{9D8B030D-6E8A-4147-A177-3AD203B41FA5}">
                      <a16:colId xmlns:a16="http://schemas.microsoft.com/office/drawing/2014/main" val="2706635491"/>
                    </a:ext>
                  </a:extLst>
                </a:gridCol>
                <a:gridCol w="673532">
                  <a:extLst>
                    <a:ext uri="{9D8B030D-6E8A-4147-A177-3AD203B41FA5}">
                      <a16:colId xmlns:a16="http://schemas.microsoft.com/office/drawing/2014/main" val="4133692043"/>
                    </a:ext>
                  </a:extLst>
                </a:gridCol>
                <a:gridCol w="737507">
                  <a:extLst>
                    <a:ext uri="{9D8B030D-6E8A-4147-A177-3AD203B41FA5}">
                      <a16:colId xmlns:a16="http://schemas.microsoft.com/office/drawing/2014/main" val="1299949450"/>
                    </a:ext>
                  </a:extLst>
                </a:gridCol>
                <a:gridCol w="737507">
                  <a:extLst>
                    <a:ext uri="{9D8B030D-6E8A-4147-A177-3AD203B41FA5}">
                      <a16:colId xmlns:a16="http://schemas.microsoft.com/office/drawing/2014/main" val="494660899"/>
                    </a:ext>
                  </a:extLst>
                </a:gridCol>
                <a:gridCol w="737507">
                  <a:extLst>
                    <a:ext uri="{9D8B030D-6E8A-4147-A177-3AD203B41FA5}">
                      <a16:colId xmlns:a16="http://schemas.microsoft.com/office/drawing/2014/main" val="21607034"/>
                    </a:ext>
                  </a:extLst>
                </a:gridCol>
                <a:gridCol w="737507">
                  <a:extLst>
                    <a:ext uri="{9D8B030D-6E8A-4147-A177-3AD203B41FA5}">
                      <a16:colId xmlns:a16="http://schemas.microsoft.com/office/drawing/2014/main" val="2838103333"/>
                    </a:ext>
                  </a:extLst>
                </a:gridCol>
                <a:gridCol w="737507">
                  <a:extLst>
                    <a:ext uri="{9D8B030D-6E8A-4147-A177-3AD203B41FA5}">
                      <a16:colId xmlns:a16="http://schemas.microsoft.com/office/drawing/2014/main" val="445386035"/>
                    </a:ext>
                  </a:extLst>
                </a:gridCol>
                <a:gridCol w="737507">
                  <a:extLst>
                    <a:ext uri="{9D8B030D-6E8A-4147-A177-3AD203B41FA5}">
                      <a16:colId xmlns:a16="http://schemas.microsoft.com/office/drawing/2014/main" val="1665298015"/>
                    </a:ext>
                  </a:extLst>
                </a:gridCol>
                <a:gridCol w="737507">
                  <a:extLst>
                    <a:ext uri="{9D8B030D-6E8A-4147-A177-3AD203B41FA5}">
                      <a16:colId xmlns:a16="http://schemas.microsoft.com/office/drawing/2014/main" val="2108359782"/>
                    </a:ext>
                  </a:extLst>
                </a:gridCol>
                <a:gridCol w="737507">
                  <a:extLst>
                    <a:ext uri="{9D8B030D-6E8A-4147-A177-3AD203B41FA5}">
                      <a16:colId xmlns:a16="http://schemas.microsoft.com/office/drawing/2014/main" val="3431432699"/>
                    </a:ext>
                  </a:extLst>
                </a:gridCol>
                <a:gridCol w="737507">
                  <a:extLst>
                    <a:ext uri="{9D8B030D-6E8A-4147-A177-3AD203B41FA5}">
                      <a16:colId xmlns:a16="http://schemas.microsoft.com/office/drawing/2014/main" val="44431566"/>
                    </a:ext>
                  </a:extLst>
                </a:gridCol>
                <a:gridCol w="737507">
                  <a:extLst>
                    <a:ext uri="{9D8B030D-6E8A-4147-A177-3AD203B41FA5}">
                      <a16:colId xmlns:a16="http://schemas.microsoft.com/office/drawing/2014/main" val="1872068489"/>
                    </a:ext>
                  </a:extLst>
                </a:gridCol>
              </a:tblGrid>
              <a:tr h="550687">
                <a:tc>
                  <a:txBody>
                    <a:bodyPr/>
                    <a:lstStyle/>
                    <a:p>
                      <a:pPr algn="l" fontAlgn="ctr"/>
                      <a:r>
                        <a:rPr lang="en-US" sz="1600" b="1" dirty="0">
                          <a:effectLst/>
                        </a:rPr>
                        <a:t>AGE</a:t>
                      </a:r>
                    </a:p>
                  </a:txBody>
                  <a:tcPr marL="38100" marR="38100" marT="38100" marB="38100" anchor="ctr"/>
                </a:tc>
                <a:tc>
                  <a:txBody>
                    <a:bodyPr/>
                    <a:lstStyle/>
                    <a:p>
                      <a:pPr algn="l" fontAlgn="ctr"/>
                      <a:r>
                        <a:rPr lang="en-US" sz="1600" b="1">
                          <a:effectLst/>
                        </a:rPr>
                        <a:t>WEIGHT</a:t>
                      </a:r>
                    </a:p>
                  </a:txBody>
                  <a:tcPr marL="38100" marR="38100" marT="38100" marB="38100" anchor="ctr"/>
                </a:tc>
                <a:tc>
                  <a:txBody>
                    <a:bodyPr/>
                    <a:lstStyle/>
                    <a:p>
                      <a:pPr algn="l" fontAlgn="ctr"/>
                      <a:r>
                        <a:rPr lang="en-US" sz="1600" b="1">
                          <a:effectLst/>
                        </a:rPr>
                        <a:t>HEIGHT</a:t>
                      </a:r>
                    </a:p>
                  </a:txBody>
                  <a:tcPr marL="38100" marR="38100" marT="38100" marB="38100" anchor="ctr"/>
                </a:tc>
                <a:tc>
                  <a:txBody>
                    <a:bodyPr/>
                    <a:lstStyle/>
                    <a:p>
                      <a:pPr algn="l" fontAlgn="ctr"/>
                      <a:r>
                        <a:rPr lang="en-US" sz="1600" b="1">
                          <a:effectLst/>
                        </a:rPr>
                        <a:t>ADIPOSITY</a:t>
                      </a:r>
                    </a:p>
                  </a:txBody>
                  <a:tcPr marL="38100" marR="38100" marT="38100" marB="38100" anchor="ctr"/>
                </a:tc>
                <a:tc>
                  <a:txBody>
                    <a:bodyPr/>
                    <a:lstStyle/>
                    <a:p>
                      <a:pPr algn="l" fontAlgn="ctr"/>
                      <a:r>
                        <a:rPr lang="en-US" sz="1600" b="1">
                          <a:effectLst/>
                        </a:rPr>
                        <a:t>NECK</a:t>
                      </a:r>
                    </a:p>
                  </a:txBody>
                  <a:tcPr marL="38100" marR="38100" marT="38100" marB="38100" anchor="ctr"/>
                </a:tc>
                <a:tc>
                  <a:txBody>
                    <a:bodyPr/>
                    <a:lstStyle/>
                    <a:p>
                      <a:pPr algn="l" fontAlgn="ctr"/>
                      <a:r>
                        <a:rPr lang="en-US" sz="1600" b="1">
                          <a:effectLst/>
                        </a:rPr>
                        <a:t>CHEST</a:t>
                      </a:r>
                    </a:p>
                  </a:txBody>
                  <a:tcPr marL="38100" marR="38100" marT="38100" marB="38100" anchor="ctr"/>
                </a:tc>
                <a:tc>
                  <a:txBody>
                    <a:bodyPr/>
                    <a:lstStyle/>
                    <a:p>
                      <a:pPr algn="l" fontAlgn="ctr"/>
                      <a:r>
                        <a:rPr lang="en-US" sz="1600" b="1">
                          <a:effectLst/>
                        </a:rPr>
                        <a:t>ABDOMEN</a:t>
                      </a:r>
                    </a:p>
                  </a:txBody>
                  <a:tcPr marL="38100" marR="38100" marT="38100" marB="38100" anchor="ctr"/>
                </a:tc>
                <a:tc>
                  <a:txBody>
                    <a:bodyPr/>
                    <a:lstStyle/>
                    <a:p>
                      <a:pPr algn="l" fontAlgn="ctr"/>
                      <a:r>
                        <a:rPr lang="en-US" sz="1600" b="1">
                          <a:effectLst/>
                        </a:rPr>
                        <a:t>HIP</a:t>
                      </a:r>
                    </a:p>
                  </a:txBody>
                  <a:tcPr marL="38100" marR="38100" marT="38100" marB="38100" anchor="ctr"/>
                </a:tc>
                <a:tc>
                  <a:txBody>
                    <a:bodyPr/>
                    <a:lstStyle/>
                    <a:p>
                      <a:pPr algn="l" fontAlgn="ctr"/>
                      <a:r>
                        <a:rPr lang="en-US" sz="1600" b="1">
                          <a:effectLst/>
                        </a:rPr>
                        <a:t>THIHG</a:t>
                      </a:r>
                    </a:p>
                  </a:txBody>
                  <a:tcPr marL="38100" marR="38100" marT="38100" marB="38100" anchor="ctr"/>
                </a:tc>
                <a:tc>
                  <a:txBody>
                    <a:bodyPr/>
                    <a:lstStyle/>
                    <a:p>
                      <a:pPr algn="l" fontAlgn="ctr"/>
                      <a:r>
                        <a:rPr lang="en-US" sz="1600" b="1">
                          <a:effectLst/>
                        </a:rPr>
                        <a:t>KNEE</a:t>
                      </a:r>
                    </a:p>
                  </a:txBody>
                  <a:tcPr marL="38100" marR="38100" marT="38100" marB="38100" anchor="ctr"/>
                </a:tc>
                <a:tc>
                  <a:txBody>
                    <a:bodyPr/>
                    <a:lstStyle/>
                    <a:p>
                      <a:pPr algn="l" fontAlgn="ctr"/>
                      <a:r>
                        <a:rPr lang="en-US" sz="1600" b="1">
                          <a:effectLst/>
                        </a:rPr>
                        <a:t>ANKLE</a:t>
                      </a:r>
                    </a:p>
                  </a:txBody>
                  <a:tcPr marL="38100" marR="38100" marT="38100" marB="38100" anchor="ctr"/>
                </a:tc>
                <a:tc>
                  <a:txBody>
                    <a:bodyPr/>
                    <a:lstStyle/>
                    <a:p>
                      <a:pPr algn="l" fontAlgn="ctr"/>
                      <a:r>
                        <a:rPr lang="en-US" sz="1600" b="1">
                          <a:effectLst/>
                        </a:rPr>
                        <a:t>BICEPS</a:t>
                      </a:r>
                    </a:p>
                  </a:txBody>
                  <a:tcPr marL="38100" marR="38100" marT="38100" marB="38100" anchor="ctr"/>
                </a:tc>
                <a:tc>
                  <a:txBody>
                    <a:bodyPr/>
                    <a:lstStyle/>
                    <a:p>
                      <a:pPr algn="l" fontAlgn="ctr"/>
                      <a:r>
                        <a:rPr lang="en-US" sz="1600" b="1">
                          <a:effectLst/>
                        </a:rPr>
                        <a:t>FOREARM</a:t>
                      </a:r>
                    </a:p>
                  </a:txBody>
                  <a:tcPr marL="38100" marR="38100" marT="38100" marB="38100" anchor="ctr"/>
                </a:tc>
                <a:tc>
                  <a:txBody>
                    <a:bodyPr/>
                    <a:lstStyle/>
                    <a:p>
                      <a:pPr algn="l" fontAlgn="ctr"/>
                      <a:r>
                        <a:rPr lang="en-US" sz="1600" b="1">
                          <a:effectLst/>
                        </a:rPr>
                        <a:t>WRIST</a:t>
                      </a:r>
                    </a:p>
                  </a:txBody>
                  <a:tcPr marL="38100" marR="38100" marT="38100" marB="38100" anchor="ctr"/>
                </a:tc>
                <a:extLst>
                  <a:ext uri="{0D108BD9-81ED-4DB2-BD59-A6C34878D82A}">
                    <a16:rowId xmlns:a16="http://schemas.microsoft.com/office/drawing/2014/main" val="1380854049"/>
                  </a:ext>
                </a:extLst>
              </a:tr>
              <a:tr h="344987">
                <a:tc>
                  <a:txBody>
                    <a:bodyPr/>
                    <a:lstStyle/>
                    <a:p>
                      <a:pPr algn="l" fontAlgn="ctr"/>
                      <a:r>
                        <a:rPr lang="en-US" sz="1600" dirty="0">
                          <a:effectLst/>
                        </a:rPr>
                        <a:t>years</a:t>
                      </a:r>
                    </a:p>
                  </a:txBody>
                  <a:tcPr marL="38100" marR="38100" marT="38100" marB="38100" anchor="ctr"/>
                </a:tc>
                <a:tc>
                  <a:txBody>
                    <a:bodyPr/>
                    <a:lstStyle/>
                    <a:p>
                      <a:pPr algn="l" fontAlgn="ctr"/>
                      <a:r>
                        <a:rPr lang="en-US" sz="1600">
                          <a:effectLst/>
                        </a:rPr>
                        <a:t>lbs</a:t>
                      </a:r>
                    </a:p>
                  </a:txBody>
                  <a:tcPr marL="38100" marR="38100" marT="38100" marB="38100" anchor="ctr"/>
                </a:tc>
                <a:tc>
                  <a:txBody>
                    <a:bodyPr/>
                    <a:lstStyle/>
                    <a:p>
                      <a:pPr algn="l" fontAlgn="ctr"/>
                      <a:r>
                        <a:rPr lang="en-US" sz="1600">
                          <a:effectLst/>
                        </a:rPr>
                        <a:t>inches</a:t>
                      </a:r>
                    </a:p>
                  </a:txBody>
                  <a:tcPr marL="38100" marR="38100" marT="38100" marB="38100" anchor="ctr"/>
                </a:tc>
                <a:tc>
                  <a:txBody>
                    <a:bodyPr/>
                    <a:lstStyle/>
                    <a:p>
                      <a:pPr algn="l" fontAlgn="ctr"/>
                      <a:r>
                        <a:rPr lang="en-US" sz="1600">
                          <a:effectLst/>
                        </a:rPr>
                        <a:t>bmi</a:t>
                      </a:r>
                    </a:p>
                  </a:txBody>
                  <a:tcPr marL="38100" marR="38100" marT="38100" marB="38100" anchor="ctr"/>
                </a:tc>
                <a:tc>
                  <a:txBody>
                    <a:bodyPr/>
                    <a:lstStyle/>
                    <a:p>
                      <a:pPr algn="l" fontAlgn="ctr"/>
                      <a:r>
                        <a:rPr lang="en-US" sz="1600">
                          <a:effectLst/>
                        </a:rPr>
                        <a:t>cm</a:t>
                      </a:r>
                    </a:p>
                  </a:txBody>
                  <a:tcPr marL="38100" marR="38100" marT="38100" marB="38100" anchor="ctr"/>
                </a:tc>
                <a:tc>
                  <a:txBody>
                    <a:bodyPr/>
                    <a:lstStyle/>
                    <a:p>
                      <a:pPr algn="l" fontAlgn="ctr"/>
                      <a:r>
                        <a:rPr lang="en-US" sz="1600">
                          <a:effectLst/>
                        </a:rPr>
                        <a:t>cm</a:t>
                      </a:r>
                    </a:p>
                  </a:txBody>
                  <a:tcPr marL="38100" marR="38100" marT="38100" marB="38100" anchor="ctr"/>
                </a:tc>
                <a:tc>
                  <a:txBody>
                    <a:bodyPr/>
                    <a:lstStyle/>
                    <a:p>
                      <a:pPr algn="l" fontAlgn="ctr"/>
                      <a:r>
                        <a:rPr lang="en-US" sz="1600">
                          <a:effectLst/>
                        </a:rPr>
                        <a:t>cm</a:t>
                      </a:r>
                    </a:p>
                  </a:txBody>
                  <a:tcPr marL="38100" marR="38100" marT="38100" marB="38100" anchor="ctr"/>
                </a:tc>
                <a:tc>
                  <a:txBody>
                    <a:bodyPr/>
                    <a:lstStyle/>
                    <a:p>
                      <a:pPr algn="l" fontAlgn="ctr"/>
                      <a:r>
                        <a:rPr lang="en-US" sz="1600">
                          <a:effectLst/>
                        </a:rPr>
                        <a:t>cm</a:t>
                      </a:r>
                    </a:p>
                  </a:txBody>
                  <a:tcPr marL="38100" marR="38100" marT="38100" marB="38100" anchor="ctr"/>
                </a:tc>
                <a:tc>
                  <a:txBody>
                    <a:bodyPr/>
                    <a:lstStyle/>
                    <a:p>
                      <a:pPr algn="l" fontAlgn="ctr"/>
                      <a:r>
                        <a:rPr lang="en-US" sz="1600">
                          <a:effectLst/>
                        </a:rPr>
                        <a:t>cm</a:t>
                      </a:r>
                    </a:p>
                  </a:txBody>
                  <a:tcPr marL="38100" marR="38100" marT="38100" marB="38100" anchor="ctr"/>
                </a:tc>
                <a:tc>
                  <a:txBody>
                    <a:bodyPr/>
                    <a:lstStyle/>
                    <a:p>
                      <a:pPr algn="l" fontAlgn="ctr"/>
                      <a:r>
                        <a:rPr lang="en-US" sz="1600">
                          <a:effectLst/>
                        </a:rPr>
                        <a:t>cm</a:t>
                      </a:r>
                    </a:p>
                  </a:txBody>
                  <a:tcPr marL="38100" marR="38100" marT="38100" marB="38100" anchor="ctr"/>
                </a:tc>
                <a:tc>
                  <a:txBody>
                    <a:bodyPr/>
                    <a:lstStyle/>
                    <a:p>
                      <a:pPr algn="l" fontAlgn="ctr"/>
                      <a:r>
                        <a:rPr lang="en-US" sz="1600">
                          <a:effectLst/>
                        </a:rPr>
                        <a:t>cm</a:t>
                      </a:r>
                    </a:p>
                  </a:txBody>
                  <a:tcPr marL="38100" marR="38100" marT="38100" marB="38100" anchor="ctr"/>
                </a:tc>
                <a:tc>
                  <a:txBody>
                    <a:bodyPr/>
                    <a:lstStyle/>
                    <a:p>
                      <a:pPr algn="l" fontAlgn="ctr"/>
                      <a:r>
                        <a:rPr lang="en-US" sz="1600">
                          <a:effectLst/>
                        </a:rPr>
                        <a:t>cm</a:t>
                      </a:r>
                    </a:p>
                  </a:txBody>
                  <a:tcPr marL="38100" marR="38100" marT="38100" marB="38100" anchor="ctr"/>
                </a:tc>
                <a:tc>
                  <a:txBody>
                    <a:bodyPr/>
                    <a:lstStyle/>
                    <a:p>
                      <a:pPr algn="l" fontAlgn="ctr"/>
                      <a:r>
                        <a:rPr lang="en-US" sz="1600">
                          <a:effectLst/>
                        </a:rPr>
                        <a:t>cm</a:t>
                      </a:r>
                    </a:p>
                  </a:txBody>
                  <a:tcPr marL="38100" marR="38100" marT="38100" marB="38100" anchor="ctr"/>
                </a:tc>
                <a:tc>
                  <a:txBody>
                    <a:bodyPr/>
                    <a:lstStyle/>
                    <a:p>
                      <a:pPr algn="l" fontAlgn="ctr"/>
                      <a:r>
                        <a:rPr lang="en-US" sz="1600" dirty="0">
                          <a:effectLst/>
                        </a:rPr>
                        <a:t>cm</a:t>
                      </a:r>
                    </a:p>
                  </a:txBody>
                  <a:tcPr marL="38100" marR="38100" marT="38100" marB="38100" anchor="ctr"/>
                </a:tc>
                <a:extLst>
                  <a:ext uri="{0D108BD9-81ED-4DB2-BD59-A6C34878D82A}">
                    <a16:rowId xmlns:a16="http://schemas.microsoft.com/office/drawing/2014/main" val="3109631945"/>
                  </a:ext>
                </a:extLst>
              </a:tr>
            </a:tbl>
          </a:graphicData>
        </a:graphic>
      </p:graphicFrame>
    </p:spTree>
    <p:extLst>
      <p:ext uri="{BB962C8B-B14F-4D97-AF65-F5344CB8AC3E}">
        <p14:creationId xmlns:p14="http://schemas.microsoft.com/office/powerpoint/2010/main" val="1745399155"/>
      </p:ext>
    </p:extLst>
  </p:cSld>
  <p:clrMapOvr>
    <a:overrideClrMapping bg1="lt1" tx1="dk1" bg2="lt2" tx2="dk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1B28F63-CF00-448F-B141-FE33C33B18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a:ext>
            </a:extLst>
          </a:blip>
          <a:srcRect l="3613"/>
          <a:stretch/>
        </p:blipFill>
        <p:spPr>
          <a:xfrm>
            <a:off x="0" y="2669685"/>
            <a:ext cx="4037012" cy="4188315"/>
          </a:xfrm>
          <a:prstGeom prst="rect">
            <a:avLst/>
          </a:prstGeom>
        </p:spPr>
      </p:pic>
      <p:pic>
        <p:nvPicPr>
          <p:cNvPr id="10" name="Picture 9">
            <a:extLst>
              <a:ext uri="{FF2B5EF4-FFF2-40B4-BE49-F238E27FC236}">
                <a16:creationId xmlns:a16="http://schemas.microsoft.com/office/drawing/2014/main" id="{2AE609E2-8522-44E4-9077-980E5BCF3E1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a:ext>
            </a:extLst>
          </a:blip>
          <a:srcRect l="35640"/>
          <a:stretch/>
        </p:blipFill>
        <p:spPr>
          <a:xfrm>
            <a:off x="0" y="2892347"/>
            <a:ext cx="1522412" cy="2365453"/>
          </a:xfrm>
          <a:prstGeom prst="rect">
            <a:avLst/>
          </a:prstGeom>
        </p:spPr>
      </p:pic>
      <p:sp>
        <p:nvSpPr>
          <p:cNvPr id="12" name="Oval 11">
            <a:extLst>
              <a:ext uri="{FF2B5EF4-FFF2-40B4-BE49-F238E27FC236}">
                <a16:creationId xmlns:a16="http://schemas.microsoft.com/office/drawing/2014/main" id="{4FA533C5-33E3-4611-AF9F-72811D8B26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4" name="Picture 13">
            <a:extLst>
              <a:ext uri="{FF2B5EF4-FFF2-40B4-BE49-F238E27FC236}">
                <a16:creationId xmlns:a16="http://schemas.microsoft.com/office/drawing/2014/main" id="{8949AD42-25FD-4C3D-9EEE-B7FEC580998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a:ext>
            </a:extLst>
          </a:blip>
          <a:srcRect t="28813"/>
          <a:stretch/>
        </p:blipFill>
        <p:spPr>
          <a:xfrm>
            <a:off x="7999412" y="0"/>
            <a:ext cx="1603387" cy="1141407"/>
          </a:xfrm>
          <a:prstGeom prst="rect">
            <a:avLst/>
          </a:prstGeom>
        </p:spPr>
      </p:pic>
      <p:pic>
        <p:nvPicPr>
          <p:cNvPr id="16" name="Picture 15">
            <a:extLst>
              <a:ext uri="{FF2B5EF4-FFF2-40B4-BE49-F238E27FC236}">
                <a16:creationId xmlns:a16="http://schemas.microsoft.com/office/drawing/2014/main" id="{6AC7D913-60B7-4603-881B-831DA5D3A94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a:ext>
            </a:extLst>
          </a:blip>
          <a:srcRect b="23320"/>
          <a:stretch/>
        </p:blipFill>
        <p:spPr>
          <a:xfrm>
            <a:off x="8605878" y="6096000"/>
            <a:ext cx="993734" cy="762000"/>
          </a:xfrm>
          <a:prstGeom prst="rect">
            <a:avLst/>
          </a:prstGeom>
        </p:spPr>
      </p:pic>
      <p:sp>
        <p:nvSpPr>
          <p:cNvPr id="18" name="Rectangle 17">
            <a:extLst>
              <a:ext uri="{FF2B5EF4-FFF2-40B4-BE49-F238E27FC236}">
                <a16:creationId xmlns:a16="http://schemas.microsoft.com/office/drawing/2014/main" id="{87F0FDC4-AD8C-47D9-9131-623C98ADB0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0" name="Rectangle 19">
            <a:extLst>
              <a:ext uri="{FF2B5EF4-FFF2-40B4-BE49-F238E27FC236}">
                <a16:creationId xmlns:a16="http://schemas.microsoft.com/office/drawing/2014/main" id="{74CD14DB-BB81-479F-A1FC-1C75640E9F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22" name="Rectangle 21">
            <a:extLst>
              <a:ext uri="{FF2B5EF4-FFF2-40B4-BE49-F238E27FC236}">
                <a16:creationId xmlns:a16="http://schemas.microsoft.com/office/drawing/2014/main" id="{C943A91B-7CA7-4592-A975-73B1BF8C4C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4" name="Freeform 7">
            <a:extLst>
              <a:ext uri="{FF2B5EF4-FFF2-40B4-BE49-F238E27FC236}">
                <a16:creationId xmlns:a16="http://schemas.microsoft.com/office/drawing/2014/main" id="{EC471314-E46A-414B-8D91-74880E84F1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entury Gothic" panose="020B0502020202020204"/>
              <a:ea typeface="+mn-ea"/>
              <a:cs typeface="+mn-cs"/>
            </a:endParaRPr>
          </a:p>
        </p:txBody>
      </p:sp>
      <p:sp useBgFill="1">
        <p:nvSpPr>
          <p:cNvPr id="26" name="Freeform: Shape 25">
            <a:extLst>
              <a:ext uri="{FF2B5EF4-FFF2-40B4-BE49-F238E27FC236}">
                <a16:creationId xmlns:a16="http://schemas.microsoft.com/office/drawing/2014/main" id="{6A681326-1C9D-44A3-A627-3871BDAE41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7" cy="5095933"/>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ln>
            <a:noFill/>
          </a:ln>
        </p:spPr>
      </p:sp>
      <p:sp>
        <p:nvSpPr>
          <p:cNvPr id="2" name="Title 1">
            <a:extLst>
              <a:ext uri="{FF2B5EF4-FFF2-40B4-BE49-F238E27FC236}">
                <a16:creationId xmlns:a16="http://schemas.microsoft.com/office/drawing/2014/main" id="{4B122DE4-B229-4F46-8EF5-AF3EF6D7BA39}"/>
              </a:ext>
            </a:extLst>
          </p:cNvPr>
          <p:cNvSpPr>
            <a:spLocks noGrp="1"/>
          </p:cNvSpPr>
          <p:nvPr>
            <p:ph type="title"/>
          </p:nvPr>
        </p:nvSpPr>
        <p:spPr>
          <a:xfrm>
            <a:off x="1103312" y="452718"/>
            <a:ext cx="8947522" cy="1400530"/>
          </a:xfrm>
        </p:spPr>
        <p:txBody>
          <a:bodyPr vert="horz" lIns="91440" tIns="45720" rIns="91440" bIns="45720" rtlCol="0" anchor="ctr">
            <a:normAutofit/>
          </a:bodyPr>
          <a:lstStyle/>
          <a:p>
            <a:r>
              <a:rPr lang="en-US" sz="4200" b="0" i="0" kern="1200" dirty="0">
                <a:solidFill>
                  <a:srgbClr val="FFFFFF"/>
                </a:solidFill>
                <a:latin typeface="+mj-lt"/>
                <a:ea typeface="+mj-ea"/>
                <a:cs typeface="+mj-cs"/>
              </a:rPr>
              <a:t>Data Preprocessing</a:t>
            </a:r>
          </a:p>
        </p:txBody>
      </p:sp>
      <p:sp>
        <p:nvSpPr>
          <p:cNvPr id="3" name="Vertical Text Placeholder 2">
            <a:extLst>
              <a:ext uri="{FF2B5EF4-FFF2-40B4-BE49-F238E27FC236}">
                <a16:creationId xmlns:a16="http://schemas.microsoft.com/office/drawing/2014/main" id="{C3387D0A-E8B6-3C4C-87A6-E6B39D693450}"/>
              </a:ext>
            </a:extLst>
          </p:cNvPr>
          <p:cNvSpPr>
            <a:spLocks noGrp="1"/>
          </p:cNvSpPr>
          <p:nvPr>
            <p:ph type="body" orient="vert" idx="1"/>
          </p:nvPr>
        </p:nvSpPr>
        <p:spPr>
          <a:xfrm>
            <a:off x="1072171" y="2359608"/>
            <a:ext cx="8946541" cy="3484879"/>
          </a:xfrm>
        </p:spPr>
        <p:txBody>
          <a:bodyPr vert="horz" lIns="91440" tIns="45720" rIns="91440" bIns="45720" rtlCol="0">
            <a:normAutofit/>
          </a:bodyPr>
          <a:lstStyle/>
          <a:p>
            <a:pPr>
              <a:buClr>
                <a:schemeClr val="tx2"/>
              </a:buClr>
            </a:pPr>
            <a:r>
              <a:rPr lang="en-US" sz="2400" dirty="0"/>
              <a:t>Outliers Detection</a:t>
            </a:r>
          </a:p>
          <a:p>
            <a:pPr lvl="1">
              <a:buClr>
                <a:schemeClr val="tx2"/>
              </a:buClr>
            </a:pPr>
            <a:r>
              <a:rPr lang="en-US" sz="2200" dirty="0"/>
              <a:t>Boxplot</a:t>
            </a:r>
          </a:p>
        </p:txBody>
      </p:sp>
      <p:sp>
        <p:nvSpPr>
          <p:cNvPr id="6" name="TextBox 5">
            <a:extLst>
              <a:ext uri="{FF2B5EF4-FFF2-40B4-BE49-F238E27FC236}">
                <a16:creationId xmlns:a16="http://schemas.microsoft.com/office/drawing/2014/main" id="{8984E517-AF94-0241-AE58-E9E14077B4B6}"/>
              </a:ext>
            </a:extLst>
          </p:cNvPr>
          <p:cNvSpPr txBox="1"/>
          <p:nvPr/>
        </p:nvSpPr>
        <p:spPr>
          <a:xfrm>
            <a:off x="4749839" y="5842726"/>
            <a:ext cx="3935393" cy="369332"/>
          </a:xfrm>
          <a:prstGeom prst="rect">
            <a:avLst/>
          </a:prstGeom>
          <a:noFill/>
        </p:spPr>
        <p:txBody>
          <a:bodyPr wrap="square" rtlCol="0">
            <a:spAutoFit/>
          </a:bodyPr>
          <a:lstStyle/>
          <a:p>
            <a:r>
              <a:rPr lang="en-US" dirty="0"/>
              <a:t>Graph1: Examples of Boxplots</a:t>
            </a:r>
          </a:p>
        </p:txBody>
      </p:sp>
      <p:pic>
        <p:nvPicPr>
          <p:cNvPr id="7" name="Picture 6">
            <a:extLst>
              <a:ext uri="{FF2B5EF4-FFF2-40B4-BE49-F238E27FC236}">
                <a16:creationId xmlns:a16="http://schemas.microsoft.com/office/drawing/2014/main" id="{2914BEBB-E3C0-CD4F-A1E8-34EAFC427720}"/>
              </a:ext>
            </a:extLst>
          </p:cNvPr>
          <p:cNvPicPr>
            <a:picLocks noChangeAspect="1"/>
          </p:cNvPicPr>
          <p:nvPr/>
        </p:nvPicPr>
        <p:blipFill>
          <a:blip r:embed="rId6"/>
          <a:stretch>
            <a:fillRect/>
          </a:stretch>
        </p:blipFill>
        <p:spPr>
          <a:xfrm>
            <a:off x="1355745" y="3371198"/>
            <a:ext cx="9931400" cy="2387600"/>
          </a:xfrm>
          <a:prstGeom prst="rect">
            <a:avLst/>
          </a:prstGeom>
        </p:spPr>
      </p:pic>
    </p:spTree>
    <p:extLst>
      <p:ext uri="{BB962C8B-B14F-4D97-AF65-F5344CB8AC3E}">
        <p14:creationId xmlns:p14="http://schemas.microsoft.com/office/powerpoint/2010/main" val="3855801650"/>
      </p:ext>
    </p:extLst>
  </p:cSld>
  <p:clrMapOvr>
    <a:overrideClrMapping bg1="lt1" tx1="dk1" bg2="lt2" tx2="dk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1B28F63-CF00-448F-B141-FE33C33B18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a:ext>
            </a:extLst>
          </a:blip>
          <a:srcRect l="3613"/>
          <a:stretch/>
        </p:blipFill>
        <p:spPr>
          <a:xfrm>
            <a:off x="0" y="2669685"/>
            <a:ext cx="4037012" cy="4188315"/>
          </a:xfrm>
          <a:prstGeom prst="rect">
            <a:avLst/>
          </a:prstGeom>
        </p:spPr>
      </p:pic>
      <p:pic>
        <p:nvPicPr>
          <p:cNvPr id="10" name="Picture 9">
            <a:extLst>
              <a:ext uri="{FF2B5EF4-FFF2-40B4-BE49-F238E27FC236}">
                <a16:creationId xmlns:a16="http://schemas.microsoft.com/office/drawing/2014/main" id="{2AE609E2-8522-44E4-9077-980E5BCF3E1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a:ext>
            </a:extLst>
          </a:blip>
          <a:srcRect l="35640"/>
          <a:stretch/>
        </p:blipFill>
        <p:spPr>
          <a:xfrm>
            <a:off x="0" y="2892347"/>
            <a:ext cx="1522412" cy="2365453"/>
          </a:xfrm>
          <a:prstGeom prst="rect">
            <a:avLst/>
          </a:prstGeom>
        </p:spPr>
      </p:pic>
      <p:sp>
        <p:nvSpPr>
          <p:cNvPr id="12" name="Oval 11">
            <a:extLst>
              <a:ext uri="{FF2B5EF4-FFF2-40B4-BE49-F238E27FC236}">
                <a16:creationId xmlns:a16="http://schemas.microsoft.com/office/drawing/2014/main" id="{4FA533C5-33E3-4611-AF9F-72811D8B26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4" name="Picture 13">
            <a:extLst>
              <a:ext uri="{FF2B5EF4-FFF2-40B4-BE49-F238E27FC236}">
                <a16:creationId xmlns:a16="http://schemas.microsoft.com/office/drawing/2014/main" id="{8949AD42-25FD-4C3D-9EEE-B7FEC580998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a:ext>
            </a:extLst>
          </a:blip>
          <a:srcRect t="28813"/>
          <a:stretch/>
        </p:blipFill>
        <p:spPr>
          <a:xfrm>
            <a:off x="7999412" y="0"/>
            <a:ext cx="1603387" cy="1141407"/>
          </a:xfrm>
          <a:prstGeom prst="rect">
            <a:avLst/>
          </a:prstGeom>
        </p:spPr>
      </p:pic>
      <p:pic>
        <p:nvPicPr>
          <p:cNvPr id="16" name="Picture 15">
            <a:extLst>
              <a:ext uri="{FF2B5EF4-FFF2-40B4-BE49-F238E27FC236}">
                <a16:creationId xmlns:a16="http://schemas.microsoft.com/office/drawing/2014/main" id="{6AC7D913-60B7-4603-881B-831DA5D3A94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a:ext>
            </a:extLst>
          </a:blip>
          <a:srcRect b="23320"/>
          <a:stretch/>
        </p:blipFill>
        <p:spPr>
          <a:xfrm>
            <a:off x="8605878" y="6096000"/>
            <a:ext cx="993734" cy="762000"/>
          </a:xfrm>
          <a:prstGeom prst="rect">
            <a:avLst/>
          </a:prstGeom>
        </p:spPr>
      </p:pic>
      <p:sp>
        <p:nvSpPr>
          <p:cNvPr id="18" name="Rectangle 17">
            <a:extLst>
              <a:ext uri="{FF2B5EF4-FFF2-40B4-BE49-F238E27FC236}">
                <a16:creationId xmlns:a16="http://schemas.microsoft.com/office/drawing/2014/main" id="{87F0FDC4-AD8C-47D9-9131-623C98ADB0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0" name="Rectangle 19">
            <a:extLst>
              <a:ext uri="{FF2B5EF4-FFF2-40B4-BE49-F238E27FC236}">
                <a16:creationId xmlns:a16="http://schemas.microsoft.com/office/drawing/2014/main" id="{74CD14DB-BB81-479F-A1FC-1C75640E9F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22" name="Rectangle 21">
            <a:extLst>
              <a:ext uri="{FF2B5EF4-FFF2-40B4-BE49-F238E27FC236}">
                <a16:creationId xmlns:a16="http://schemas.microsoft.com/office/drawing/2014/main" id="{C943A91B-7CA7-4592-A975-73B1BF8C4C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4" name="Freeform 7">
            <a:extLst>
              <a:ext uri="{FF2B5EF4-FFF2-40B4-BE49-F238E27FC236}">
                <a16:creationId xmlns:a16="http://schemas.microsoft.com/office/drawing/2014/main" id="{EC471314-E46A-414B-8D91-74880E84F1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entury Gothic" panose="020B0502020202020204"/>
              <a:ea typeface="+mn-ea"/>
              <a:cs typeface="+mn-cs"/>
            </a:endParaRPr>
          </a:p>
        </p:txBody>
      </p:sp>
      <p:sp useBgFill="1">
        <p:nvSpPr>
          <p:cNvPr id="26" name="Freeform: Shape 25">
            <a:extLst>
              <a:ext uri="{FF2B5EF4-FFF2-40B4-BE49-F238E27FC236}">
                <a16:creationId xmlns:a16="http://schemas.microsoft.com/office/drawing/2014/main" id="{6A681326-1C9D-44A3-A627-3871BDAE41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7" cy="5095933"/>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ln>
            <a:noFill/>
          </a:ln>
        </p:spPr>
      </p:sp>
      <p:sp>
        <p:nvSpPr>
          <p:cNvPr id="2" name="Title 1">
            <a:extLst>
              <a:ext uri="{FF2B5EF4-FFF2-40B4-BE49-F238E27FC236}">
                <a16:creationId xmlns:a16="http://schemas.microsoft.com/office/drawing/2014/main" id="{4B122DE4-B229-4F46-8EF5-AF3EF6D7BA39}"/>
              </a:ext>
            </a:extLst>
          </p:cNvPr>
          <p:cNvSpPr>
            <a:spLocks noGrp="1"/>
          </p:cNvSpPr>
          <p:nvPr>
            <p:ph type="title"/>
          </p:nvPr>
        </p:nvSpPr>
        <p:spPr>
          <a:xfrm>
            <a:off x="1103312" y="452718"/>
            <a:ext cx="8947522" cy="1400530"/>
          </a:xfrm>
        </p:spPr>
        <p:txBody>
          <a:bodyPr vert="horz" lIns="91440" tIns="45720" rIns="91440" bIns="45720" rtlCol="0" anchor="ctr">
            <a:normAutofit/>
          </a:bodyPr>
          <a:lstStyle/>
          <a:p>
            <a:r>
              <a:rPr lang="en-US" sz="4200" b="0" i="0" kern="1200" dirty="0">
                <a:solidFill>
                  <a:srgbClr val="FFFFFF"/>
                </a:solidFill>
                <a:latin typeface="+mj-lt"/>
                <a:ea typeface="+mj-ea"/>
                <a:cs typeface="+mj-cs"/>
              </a:rPr>
              <a:t>Data Preprocessing</a:t>
            </a:r>
          </a:p>
        </p:txBody>
      </p:sp>
      <p:sp>
        <p:nvSpPr>
          <p:cNvPr id="3" name="Vertical Text Placeholder 2">
            <a:extLst>
              <a:ext uri="{FF2B5EF4-FFF2-40B4-BE49-F238E27FC236}">
                <a16:creationId xmlns:a16="http://schemas.microsoft.com/office/drawing/2014/main" id="{C3387D0A-E8B6-3C4C-87A6-E6B39D693450}"/>
              </a:ext>
            </a:extLst>
          </p:cNvPr>
          <p:cNvSpPr>
            <a:spLocks noGrp="1"/>
          </p:cNvSpPr>
          <p:nvPr>
            <p:ph type="body" orient="vert" idx="1"/>
          </p:nvPr>
        </p:nvSpPr>
        <p:spPr>
          <a:xfrm>
            <a:off x="1103312" y="2314916"/>
            <a:ext cx="9834764" cy="4546940"/>
          </a:xfrm>
        </p:spPr>
        <p:txBody>
          <a:bodyPr vert="horz" lIns="91440" tIns="45720" rIns="91440" bIns="45720" rtlCol="0">
            <a:normAutofit lnSpcReduction="10000"/>
          </a:bodyPr>
          <a:lstStyle/>
          <a:p>
            <a:pPr>
              <a:buClr>
                <a:schemeClr val="tx2"/>
              </a:buClr>
            </a:pPr>
            <a:r>
              <a:rPr lang="en-US" sz="2400" dirty="0"/>
              <a:t>For Measurement Error</a:t>
            </a:r>
          </a:p>
          <a:p>
            <a:pPr lvl="1">
              <a:buClr>
                <a:schemeClr val="tx2"/>
              </a:buClr>
            </a:pPr>
            <a:r>
              <a:rPr lang="en-US" sz="2000" dirty="0"/>
              <a:t>Impute by BMI function (</a:t>
            </a:r>
            <a:r>
              <a:rPr lang="en-US" sz="2000" b="1" dirty="0"/>
              <a:t>BMI = </a:t>
            </a:r>
            <a:r>
              <a:rPr lang="en-US" b="1" dirty="0"/>
              <a:t>WEIGHT/(HEIGHT^2) * 703</a:t>
            </a:r>
            <a:r>
              <a:rPr lang="en-US" sz="2000" dirty="0"/>
              <a:t>)</a:t>
            </a:r>
          </a:p>
          <a:p>
            <a:pPr marL="457200" lvl="1" indent="0">
              <a:buClr>
                <a:schemeClr val="tx2"/>
              </a:buClr>
              <a:buNone/>
            </a:pPr>
            <a:r>
              <a:rPr lang="en-US" sz="2000" dirty="0"/>
              <a:t>	e.g. The height of No.42 is too short while the other measurement data seem normal </a:t>
            </a:r>
            <a:r>
              <a:rPr lang="en-US" sz="2000" dirty="0">
                <a:sym typeface="Wingdings" pitchFamily="2" charset="2"/>
              </a:rPr>
              <a:t> Inverse BMI: Height = (Weight/703*BMI)</a:t>
            </a:r>
            <a:r>
              <a:rPr lang="en-US" sz="2000" baseline="30000" dirty="0">
                <a:sym typeface="Wingdings" pitchFamily="2" charset="2"/>
              </a:rPr>
              <a:t>0.5</a:t>
            </a:r>
            <a:r>
              <a:rPr lang="en-US" sz="2000" dirty="0"/>
              <a:t> </a:t>
            </a:r>
          </a:p>
          <a:p>
            <a:pPr marL="457200" lvl="1" indent="0">
              <a:buClr>
                <a:schemeClr val="tx2"/>
              </a:buClr>
              <a:buNone/>
            </a:pPr>
            <a:endParaRPr lang="en-US" sz="1600" dirty="0"/>
          </a:p>
          <a:p>
            <a:pPr marL="457200" lvl="1" indent="0">
              <a:buClr>
                <a:schemeClr val="tx2"/>
              </a:buClr>
              <a:buNone/>
            </a:pPr>
            <a:endParaRPr lang="en-US" sz="1600" dirty="0"/>
          </a:p>
          <a:p>
            <a:pPr lvl="1">
              <a:buClr>
                <a:schemeClr val="tx2"/>
              </a:buClr>
            </a:pPr>
            <a:r>
              <a:rPr lang="en-US" sz="2000" dirty="0"/>
              <a:t>Impute by regression method</a:t>
            </a:r>
          </a:p>
          <a:p>
            <a:pPr marL="457200" lvl="1" indent="0">
              <a:buClr>
                <a:schemeClr val="tx2"/>
              </a:buClr>
              <a:buNone/>
            </a:pPr>
            <a:r>
              <a:rPr lang="en-US" sz="2000" dirty="0"/>
              <a:t>    Build a regression model for wrist first (</a:t>
            </a:r>
            <a:r>
              <a:rPr lang="en-US" sz="2000" dirty="0" err="1"/>
              <a:t>Wrist~Ankle+Knee+Age</a:t>
            </a:r>
            <a:r>
              <a:rPr lang="en-US" sz="2000" dirty="0"/>
              <a:t>)</a:t>
            </a:r>
          </a:p>
          <a:p>
            <a:pPr marL="457200" lvl="1" indent="0">
              <a:buClr>
                <a:schemeClr val="tx2"/>
              </a:buClr>
              <a:buNone/>
            </a:pPr>
            <a:r>
              <a:rPr lang="en-US" sz="2000" dirty="0"/>
              <a:t>    Impute the value for the outlier</a:t>
            </a:r>
          </a:p>
          <a:p>
            <a:pPr>
              <a:buClr>
                <a:schemeClr val="tx2"/>
              </a:buClr>
            </a:pPr>
            <a:r>
              <a:rPr lang="en-US" sz="2400" dirty="0"/>
              <a:t>For Extreme value (not due to measurement error)</a:t>
            </a:r>
          </a:p>
          <a:p>
            <a:pPr lvl="1">
              <a:buClr>
                <a:schemeClr val="tx2"/>
              </a:buClr>
            </a:pPr>
            <a:r>
              <a:rPr lang="en-US" sz="2200" dirty="0"/>
              <a:t>Drop these records (39, 41, 216)</a:t>
            </a:r>
            <a:endParaRPr lang="en-US" sz="2400" dirty="0"/>
          </a:p>
        </p:txBody>
      </p:sp>
      <p:pic>
        <p:nvPicPr>
          <p:cNvPr id="7" name="Picture 6">
            <a:extLst>
              <a:ext uri="{FF2B5EF4-FFF2-40B4-BE49-F238E27FC236}">
                <a16:creationId xmlns:a16="http://schemas.microsoft.com/office/drawing/2014/main" id="{8EAEBF36-D9F0-9241-A3CA-C60A8D3E5683}"/>
              </a:ext>
            </a:extLst>
          </p:cNvPr>
          <p:cNvPicPr>
            <a:picLocks noChangeAspect="1"/>
          </p:cNvPicPr>
          <p:nvPr/>
        </p:nvPicPr>
        <p:blipFill>
          <a:blip r:embed="rId6"/>
          <a:stretch>
            <a:fillRect/>
          </a:stretch>
        </p:blipFill>
        <p:spPr>
          <a:xfrm>
            <a:off x="4268988" y="3808855"/>
            <a:ext cx="3086100" cy="736600"/>
          </a:xfrm>
          <a:prstGeom prst="rect">
            <a:avLst/>
          </a:prstGeom>
        </p:spPr>
      </p:pic>
    </p:spTree>
    <p:extLst>
      <p:ext uri="{BB962C8B-B14F-4D97-AF65-F5344CB8AC3E}">
        <p14:creationId xmlns:p14="http://schemas.microsoft.com/office/powerpoint/2010/main" val="2414815143"/>
      </p:ext>
    </p:extLst>
  </p:cSld>
  <p:clrMapOvr>
    <a:overrideClrMapping bg1="lt1" tx1="dk1" bg2="lt2" tx2="dk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1B28F63-CF00-448F-B141-FE33C33B18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a:ext>
            </a:extLst>
          </a:blip>
          <a:srcRect l="3613"/>
          <a:stretch/>
        </p:blipFill>
        <p:spPr>
          <a:xfrm>
            <a:off x="0" y="2669685"/>
            <a:ext cx="4037012" cy="4188315"/>
          </a:xfrm>
          <a:prstGeom prst="rect">
            <a:avLst/>
          </a:prstGeom>
        </p:spPr>
      </p:pic>
      <p:pic>
        <p:nvPicPr>
          <p:cNvPr id="10" name="Picture 9">
            <a:extLst>
              <a:ext uri="{FF2B5EF4-FFF2-40B4-BE49-F238E27FC236}">
                <a16:creationId xmlns:a16="http://schemas.microsoft.com/office/drawing/2014/main" id="{2AE609E2-8522-44E4-9077-980E5BCF3E1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a:ext>
            </a:extLst>
          </a:blip>
          <a:srcRect l="35640"/>
          <a:stretch/>
        </p:blipFill>
        <p:spPr>
          <a:xfrm>
            <a:off x="0" y="2892347"/>
            <a:ext cx="1522412" cy="2365453"/>
          </a:xfrm>
          <a:prstGeom prst="rect">
            <a:avLst/>
          </a:prstGeom>
        </p:spPr>
      </p:pic>
      <p:sp>
        <p:nvSpPr>
          <p:cNvPr id="12" name="Oval 11">
            <a:extLst>
              <a:ext uri="{FF2B5EF4-FFF2-40B4-BE49-F238E27FC236}">
                <a16:creationId xmlns:a16="http://schemas.microsoft.com/office/drawing/2014/main" id="{4FA533C5-33E3-4611-AF9F-72811D8B26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4" name="Picture 13">
            <a:extLst>
              <a:ext uri="{FF2B5EF4-FFF2-40B4-BE49-F238E27FC236}">
                <a16:creationId xmlns:a16="http://schemas.microsoft.com/office/drawing/2014/main" id="{8949AD42-25FD-4C3D-9EEE-B7FEC580998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a:ext>
            </a:extLst>
          </a:blip>
          <a:srcRect t="28813"/>
          <a:stretch/>
        </p:blipFill>
        <p:spPr>
          <a:xfrm>
            <a:off x="7999412" y="0"/>
            <a:ext cx="1603387" cy="1141407"/>
          </a:xfrm>
          <a:prstGeom prst="rect">
            <a:avLst/>
          </a:prstGeom>
        </p:spPr>
      </p:pic>
      <p:pic>
        <p:nvPicPr>
          <p:cNvPr id="16" name="Picture 15">
            <a:extLst>
              <a:ext uri="{FF2B5EF4-FFF2-40B4-BE49-F238E27FC236}">
                <a16:creationId xmlns:a16="http://schemas.microsoft.com/office/drawing/2014/main" id="{6AC7D913-60B7-4603-881B-831DA5D3A94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a:ext>
            </a:extLst>
          </a:blip>
          <a:srcRect b="23320"/>
          <a:stretch/>
        </p:blipFill>
        <p:spPr>
          <a:xfrm>
            <a:off x="8605878" y="6096000"/>
            <a:ext cx="993734" cy="762000"/>
          </a:xfrm>
          <a:prstGeom prst="rect">
            <a:avLst/>
          </a:prstGeom>
        </p:spPr>
      </p:pic>
      <p:sp>
        <p:nvSpPr>
          <p:cNvPr id="18" name="Rectangle 17">
            <a:extLst>
              <a:ext uri="{FF2B5EF4-FFF2-40B4-BE49-F238E27FC236}">
                <a16:creationId xmlns:a16="http://schemas.microsoft.com/office/drawing/2014/main" id="{87F0FDC4-AD8C-47D9-9131-623C98ADB0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0" name="Rectangle 19">
            <a:extLst>
              <a:ext uri="{FF2B5EF4-FFF2-40B4-BE49-F238E27FC236}">
                <a16:creationId xmlns:a16="http://schemas.microsoft.com/office/drawing/2014/main" id="{74CD14DB-BB81-479F-A1FC-1C75640E9F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22" name="Rectangle 21">
            <a:extLst>
              <a:ext uri="{FF2B5EF4-FFF2-40B4-BE49-F238E27FC236}">
                <a16:creationId xmlns:a16="http://schemas.microsoft.com/office/drawing/2014/main" id="{C943A91B-7CA7-4592-A975-73B1BF8C4C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4" name="Freeform 7">
            <a:extLst>
              <a:ext uri="{FF2B5EF4-FFF2-40B4-BE49-F238E27FC236}">
                <a16:creationId xmlns:a16="http://schemas.microsoft.com/office/drawing/2014/main" id="{EC471314-E46A-414B-8D91-74880E84F1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entury Gothic" panose="020B0502020202020204"/>
              <a:ea typeface="+mn-ea"/>
              <a:cs typeface="+mn-cs"/>
            </a:endParaRPr>
          </a:p>
        </p:txBody>
      </p:sp>
      <p:sp useBgFill="1">
        <p:nvSpPr>
          <p:cNvPr id="26" name="Freeform: Shape 25">
            <a:extLst>
              <a:ext uri="{FF2B5EF4-FFF2-40B4-BE49-F238E27FC236}">
                <a16:creationId xmlns:a16="http://schemas.microsoft.com/office/drawing/2014/main" id="{6A681326-1C9D-44A3-A627-3871BDAE41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7" cy="5095933"/>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ln>
            <a:noFill/>
          </a:ln>
        </p:spPr>
      </p:sp>
      <p:sp>
        <p:nvSpPr>
          <p:cNvPr id="2" name="Title 1">
            <a:extLst>
              <a:ext uri="{FF2B5EF4-FFF2-40B4-BE49-F238E27FC236}">
                <a16:creationId xmlns:a16="http://schemas.microsoft.com/office/drawing/2014/main" id="{4B122DE4-B229-4F46-8EF5-AF3EF6D7BA39}"/>
              </a:ext>
            </a:extLst>
          </p:cNvPr>
          <p:cNvSpPr>
            <a:spLocks noGrp="1"/>
          </p:cNvSpPr>
          <p:nvPr>
            <p:ph type="title"/>
          </p:nvPr>
        </p:nvSpPr>
        <p:spPr>
          <a:xfrm>
            <a:off x="1103312" y="452718"/>
            <a:ext cx="8947522" cy="1400530"/>
          </a:xfrm>
        </p:spPr>
        <p:txBody>
          <a:bodyPr vert="horz" lIns="91440" tIns="45720" rIns="91440" bIns="45720" rtlCol="0" anchor="ctr">
            <a:normAutofit/>
          </a:bodyPr>
          <a:lstStyle/>
          <a:p>
            <a:r>
              <a:rPr lang="en-US" altLang="zh-CN" sz="4200" b="0" i="0" kern="1200" dirty="0">
                <a:solidFill>
                  <a:srgbClr val="FFFFFF"/>
                </a:solidFill>
                <a:latin typeface="+mj-lt"/>
                <a:ea typeface="+mj-ea"/>
                <a:cs typeface="+mj-cs"/>
              </a:rPr>
              <a:t>Model Selection</a:t>
            </a:r>
            <a:endParaRPr lang="en-US" sz="4200" b="0" i="0" kern="1200" dirty="0">
              <a:solidFill>
                <a:srgbClr val="FFFFFF"/>
              </a:solidFill>
              <a:latin typeface="+mj-lt"/>
              <a:ea typeface="+mj-ea"/>
              <a:cs typeface="+mj-cs"/>
            </a:endParaRPr>
          </a:p>
        </p:txBody>
      </p:sp>
      <p:sp>
        <p:nvSpPr>
          <p:cNvPr id="3" name="Vertical Text Placeholder 2">
            <a:extLst>
              <a:ext uri="{FF2B5EF4-FFF2-40B4-BE49-F238E27FC236}">
                <a16:creationId xmlns:a16="http://schemas.microsoft.com/office/drawing/2014/main" id="{C3387D0A-E8B6-3C4C-87A6-E6B39D693450}"/>
              </a:ext>
            </a:extLst>
          </p:cNvPr>
          <p:cNvSpPr>
            <a:spLocks noGrp="1"/>
          </p:cNvSpPr>
          <p:nvPr>
            <p:ph type="body" orient="vert" idx="1"/>
          </p:nvPr>
        </p:nvSpPr>
        <p:spPr>
          <a:xfrm>
            <a:off x="761206" y="2155067"/>
            <a:ext cx="9834764" cy="4546940"/>
          </a:xfrm>
        </p:spPr>
        <p:txBody>
          <a:bodyPr vert="horz" lIns="91440" tIns="45720" rIns="91440" bIns="45720" rtlCol="0">
            <a:normAutofit/>
          </a:bodyPr>
          <a:lstStyle/>
          <a:p>
            <a:pPr>
              <a:buClr>
                <a:schemeClr val="tx2"/>
              </a:buClr>
            </a:pPr>
            <a:r>
              <a:rPr lang="en-US" sz="2400" dirty="0"/>
              <a:t>Forward regression</a:t>
            </a:r>
          </a:p>
          <a:p>
            <a:pPr marL="0" indent="0">
              <a:buClr>
                <a:schemeClr val="tx2"/>
              </a:buClr>
              <a:buNone/>
            </a:pPr>
            <a:r>
              <a:rPr lang="en-US" sz="1600" dirty="0"/>
              <a:t>       ABDOMEN, WEIGHT and WRIST are significant variables in forward regression</a:t>
            </a:r>
          </a:p>
          <a:p>
            <a:pPr marL="0" indent="0">
              <a:buClr>
                <a:schemeClr val="tx2"/>
              </a:buClr>
              <a:buNone/>
            </a:pPr>
            <a:endParaRPr lang="en-US" sz="2400" dirty="0"/>
          </a:p>
          <a:p>
            <a:pPr marL="0" indent="0">
              <a:buClr>
                <a:schemeClr val="tx2"/>
              </a:buClr>
              <a:buNone/>
            </a:pPr>
            <a:endParaRPr lang="en-US" sz="2400" dirty="0"/>
          </a:p>
          <a:p>
            <a:pPr marL="0" indent="0">
              <a:buClr>
                <a:schemeClr val="tx2"/>
              </a:buClr>
              <a:buNone/>
            </a:pPr>
            <a:endParaRPr lang="en-US" sz="2400" dirty="0"/>
          </a:p>
          <a:p>
            <a:pPr marL="0" indent="0">
              <a:buClr>
                <a:schemeClr val="tx2"/>
              </a:buClr>
              <a:buNone/>
            </a:pPr>
            <a:endParaRPr lang="en-US" sz="2400" dirty="0"/>
          </a:p>
          <a:p>
            <a:pPr>
              <a:buClr>
                <a:schemeClr val="tx2"/>
              </a:buClr>
            </a:pPr>
            <a:endParaRPr lang="en-US" sz="2400" dirty="0"/>
          </a:p>
          <a:p>
            <a:pPr>
              <a:buClr>
                <a:schemeClr val="tx2"/>
              </a:buClr>
            </a:pPr>
            <a:r>
              <a:rPr lang="en-US" sz="2400" dirty="0"/>
              <a:t>Backward regression </a:t>
            </a:r>
          </a:p>
          <a:p>
            <a:pPr marL="0" indent="0">
              <a:buClr>
                <a:schemeClr val="tx2"/>
              </a:buClr>
              <a:buNone/>
            </a:pPr>
            <a:r>
              <a:rPr lang="en-US" sz="1600" dirty="0"/>
              <a:t>       The performance of backward regression with criteria  BIC is  not so good here, so we won’t show the result here.</a:t>
            </a:r>
            <a:endParaRPr lang="en-US" sz="2400" dirty="0"/>
          </a:p>
        </p:txBody>
      </p:sp>
      <p:pic>
        <p:nvPicPr>
          <p:cNvPr id="7" name="Picture 6" descr="A screenshot of a cell phone&#10;&#10;Description automatically generated">
            <a:extLst>
              <a:ext uri="{FF2B5EF4-FFF2-40B4-BE49-F238E27FC236}">
                <a16:creationId xmlns:a16="http://schemas.microsoft.com/office/drawing/2014/main" id="{1F5B5807-AA5B-4445-ADD4-B20E0439E884}"/>
              </a:ext>
            </a:extLst>
          </p:cNvPr>
          <p:cNvPicPr>
            <a:picLocks noChangeAspect="1"/>
          </p:cNvPicPr>
          <p:nvPr/>
        </p:nvPicPr>
        <p:blipFill>
          <a:blip r:embed="rId6"/>
          <a:stretch>
            <a:fillRect/>
          </a:stretch>
        </p:blipFill>
        <p:spPr>
          <a:xfrm>
            <a:off x="2158739" y="3060455"/>
            <a:ext cx="5879350" cy="2185384"/>
          </a:xfrm>
          <a:prstGeom prst="rect">
            <a:avLst/>
          </a:prstGeom>
        </p:spPr>
      </p:pic>
    </p:spTree>
    <p:extLst>
      <p:ext uri="{BB962C8B-B14F-4D97-AF65-F5344CB8AC3E}">
        <p14:creationId xmlns:p14="http://schemas.microsoft.com/office/powerpoint/2010/main" val="114972281"/>
      </p:ext>
    </p:extLst>
  </p:cSld>
  <p:clrMapOvr>
    <a:overrideClrMapping bg1="lt1" tx1="dk1" bg2="lt2" tx2="dk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1B28F63-CF00-448F-B141-FE33C33B18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a:ext>
            </a:extLst>
          </a:blip>
          <a:srcRect l="3613"/>
          <a:stretch/>
        </p:blipFill>
        <p:spPr>
          <a:xfrm>
            <a:off x="0" y="2669685"/>
            <a:ext cx="4037012" cy="4188315"/>
          </a:xfrm>
          <a:prstGeom prst="rect">
            <a:avLst/>
          </a:prstGeom>
        </p:spPr>
      </p:pic>
      <p:pic>
        <p:nvPicPr>
          <p:cNvPr id="10" name="Picture 9">
            <a:extLst>
              <a:ext uri="{FF2B5EF4-FFF2-40B4-BE49-F238E27FC236}">
                <a16:creationId xmlns:a16="http://schemas.microsoft.com/office/drawing/2014/main" id="{2AE609E2-8522-44E4-9077-980E5BCF3E1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a:ext>
            </a:extLst>
          </a:blip>
          <a:srcRect l="35640"/>
          <a:stretch/>
        </p:blipFill>
        <p:spPr>
          <a:xfrm>
            <a:off x="0" y="2892347"/>
            <a:ext cx="1522412" cy="2365453"/>
          </a:xfrm>
          <a:prstGeom prst="rect">
            <a:avLst/>
          </a:prstGeom>
        </p:spPr>
      </p:pic>
      <p:sp>
        <p:nvSpPr>
          <p:cNvPr id="12" name="Oval 11">
            <a:extLst>
              <a:ext uri="{FF2B5EF4-FFF2-40B4-BE49-F238E27FC236}">
                <a16:creationId xmlns:a16="http://schemas.microsoft.com/office/drawing/2014/main" id="{4FA533C5-33E3-4611-AF9F-72811D8B26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4" name="Picture 13">
            <a:extLst>
              <a:ext uri="{FF2B5EF4-FFF2-40B4-BE49-F238E27FC236}">
                <a16:creationId xmlns:a16="http://schemas.microsoft.com/office/drawing/2014/main" id="{8949AD42-25FD-4C3D-9EEE-B7FEC580998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a:ext>
            </a:extLst>
          </a:blip>
          <a:srcRect t="28813"/>
          <a:stretch/>
        </p:blipFill>
        <p:spPr>
          <a:xfrm>
            <a:off x="7999412" y="0"/>
            <a:ext cx="1603387" cy="1141407"/>
          </a:xfrm>
          <a:prstGeom prst="rect">
            <a:avLst/>
          </a:prstGeom>
        </p:spPr>
      </p:pic>
      <p:pic>
        <p:nvPicPr>
          <p:cNvPr id="16" name="Picture 15">
            <a:extLst>
              <a:ext uri="{FF2B5EF4-FFF2-40B4-BE49-F238E27FC236}">
                <a16:creationId xmlns:a16="http://schemas.microsoft.com/office/drawing/2014/main" id="{6AC7D913-60B7-4603-881B-831DA5D3A94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a:ext>
            </a:extLst>
          </a:blip>
          <a:srcRect b="23320"/>
          <a:stretch/>
        </p:blipFill>
        <p:spPr>
          <a:xfrm>
            <a:off x="8605878" y="6096000"/>
            <a:ext cx="993734" cy="762000"/>
          </a:xfrm>
          <a:prstGeom prst="rect">
            <a:avLst/>
          </a:prstGeom>
        </p:spPr>
      </p:pic>
      <p:sp>
        <p:nvSpPr>
          <p:cNvPr id="18" name="Rectangle 17">
            <a:extLst>
              <a:ext uri="{FF2B5EF4-FFF2-40B4-BE49-F238E27FC236}">
                <a16:creationId xmlns:a16="http://schemas.microsoft.com/office/drawing/2014/main" id="{87F0FDC4-AD8C-47D9-9131-623C98ADB0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0" name="Rectangle 19">
            <a:extLst>
              <a:ext uri="{FF2B5EF4-FFF2-40B4-BE49-F238E27FC236}">
                <a16:creationId xmlns:a16="http://schemas.microsoft.com/office/drawing/2014/main" id="{74CD14DB-BB81-479F-A1FC-1C75640E9F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22" name="Rectangle 21">
            <a:extLst>
              <a:ext uri="{FF2B5EF4-FFF2-40B4-BE49-F238E27FC236}">
                <a16:creationId xmlns:a16="http://schemas.microsoft.com/office/drawing/2014/main" id="{C943A91B-7CA7-4592-A975-73B1BF8C4C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4" name="Freeform 7">
            <a:extLst>
              <a:ext uri="{FF2B5EF4-FFF2-40B4-BE49-F238E27FC236}">
                <a16:creationId xmlns:a16="http://schemas.microsoft.com/office/drawing/2014/main" id="{EC471314-E46A-414B-8D91-74880E84F1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entury Gothic" panose="020B0502020202020204"/>
              <a:ea typeface="+mn-ea"/>
              <a:cs typeface="+mn-cs"/>
            </a:endParaRPr>
          </a:p>
        </p:txBody>
      </p:sp>
      <p:sp useBgFill="1">
        <p:nvSpPr>
          <p:cNvPr id="26" name="Freeform: Shape 25">
            <a:extLst>
              <a:ext uri="{FF2B5EF4-FFF2-40B4-BE49-F238E27FC236}">
                <a16:creationId xmlns:a16="http://schemas.microsoft.com/office/drawing/2014/main" id="{6A681326-1C9D-44A3-A627-3871BDAE41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7" cy="5095933"/>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ln>
            <a:noFill/>
          </a:ln>
        </p:spPr>
      </p:sp>
      <p:sp>
        <p:nvSpPr>
          <p:cNvPr id="2" name="Title 1">
            <a:extLst>
              <a:ext uri="{FF2B5EF4-FFF2-40B4-BE49-F238E27FC236}">
                <a16:creationId xmlns:a16="http://schemas.microsoft.com/office/drawing/2014/main" id="{4B122DE4-B229-4F46-8EF5-AF3EF6D7BA39}"/>
              </a:ext>
            </a:extLst>
          </p:cNvPr>
          <p:cNvSpPr>
            <a:spLocks noGrp="1"/>
          </p:cNvSpPr>
          <p:nvPr>
            <p:ph type="title"/>
          </p:nvPr>
        </p:nvSpPr>
        <p:spPr>
          <a:xfrm>
            <a:off x="1103312" y="452718"/>
            <a:ext cx="8947522" cy="1400530"/>
          </a:xfrm>
        </p:spPr>
        <p:txBody>
          <a:bodyPr vert="horz" lIns="91440" tIns="45720" rIns="91440" bIns="45720" rtlCol="0" anchor="ctr">
            <a:normAutofit/>
          </a:bodyPr>
          <a:lstStyle/>
          <a:p>
            <a:r>
              <a:rPr lang="en-US" sz="4200" b="0" i="0" kern="1200" dirty="0">
                <a:solidFill>
                  <a:srgbClr val="FFFFFF"/>
                </a:solidFill>
                <a:latin typeface="+mj-lt"/>
                <a:ea typeface="+mj-ea"/>
                <a:cs typeface="+mj-cs"/>
              </a:rPr>
              <a:t>Model Selection</a:t>
            </a:r>
          </a:p>
        </p:txBody>
      </p:sp>
      <p:sp>
        <p:nvSpPr>
          <p:cNvPr id="3" name="Vertical Text Placeholder 2">
            <a:extLst>
              <a:ext uri="{FF2B5EF4-FFF2-40B4-BE49-F238E27FC236}">
                <a16:creationId xmlns:a16="http://schemas.microsoft.com/office/drawing/2014/main" id="{C3387D0A-E8B6-3C4C-87A6-E6B39D693450}"/>
              </a:ext>
            </a:extLst>
          </p:cNvPr>
          <p:cNvSpPr>
            <a:spLocks noGrp="1"/>
          </p:cNvSpPr>
          <p:nvPr>
            <p:ph type="body" orient="vert" idx="1"/>
          </p:nvPr>
        </p:nvSpPr>
        <p:spPr>
          <a:xfrm>
            <a:off x="945948" y="2286162"/>
            <a:ext cx="9834764" cy="4213998"/>
          </a:xfrm>
        </p:spPr>
        <p:txBody>
          <a:bodyPr vert="horz" lIns="91440" tIns="45720" rIns="91440" bIns="45720" rtlCol="0">
            <a:normAutofit fontScale="85000" lnSpcReduction="10000"/>
          </a:bodyPr>
          <a:lstStyle/>
          <a:p>
            <a:pPr>
              <a:buClr>
                <a:schemeClr val="tx2"/>
              </a:buClr>
            </a:pPr>
            <a:r>
              <a:rPr lang="en-US" sz="3400" dirty="0"/>
              <a:t>Model comparing.</a:t>
            </a:r>
          </a:p>
          <a:p>
            <a:pPr marL="0" indent="0">
              <a:buClr>
                <a:schemeClr val="tx2"/>
              </a:buClr>
              <a:buNone/>
            </a:pPr>
            <a:r>
              <a:rPr lang="en-US" sz="3400" dirty="0"/>
              <a:t>    </a:t>
            </a:r>
            <a:r>
              <a:rPr lang="en-US" dirty="0"/>
              <a:t>In order to make model simple and easy to understand, we would only select two variable from the result of stepwise model. Comparing the two following models:</a:t>
            </a:r>
          </a:p>
          <a:p>
            <a:pPr marL="0" indent="0">
              <a:buClr>
                <a:schemeClr val="tx2"/>
              </a:buClr>
              <a:buNone/>
            </a:pPr>
            <a:endParaRPr lang="en-US" sz="3400" dirty="0"/>
          </a:p>
          <a:p>
            <a:pPr>
              <a:buClr>
                <a:schemeClr val="tx2"/>
              </a:buClr>
            </a:pPr>
            <a:r>
              <a:rPr lang="en-US" dirty="0"/>
              <a:t>BodyFat = ABDOMEN + WEIGHT               R^2 : 0.7103 </a:t>
            </a:r>
          </a:p>
          <a:p>
            <a:pPr marL="0" indent="0">
              <a:buClr>
                <a:schemeClr val="tx2"/>
              </a:buClr>
              <a:buNone/>
            </a:pPr>
            <a:endParaRPr lang="en-US" dirty="0"/>
          </a:p>
          <a:p>
            <a:pPr>
              <a:buClr>
                <a:schemeClr val="tx2"/>
              </a:buClr>
            </a:pPr>
            <a:r>
              <a:rPr lang="en-US" dirty="0" err="1"/>
              <a:t>BodyFat</a:t>
            </a:r>
            <a:r>
              <a:rPr lang="en-US" dirty="0"/>
              <a:t> = ABDOMEN + WRIST                  R^2 :  0.7031</a:t>
            </a:r>
          </a:p>
          <a:p>
            <a:pPr>
              <a:buClr>
                <a:schemeClr val="tx2"/>
              </a:buClr>
            </a:pPr>
            <a:endParaRPr lang="en-US" dirty="0"/>
          </a:p>
          <a:p>
            <a:pPr>
              <a:buClr>
                <a:schemeClr val="tx2"/>
              </a:buClr>
            </a:pPr>
            <a:endParaRPr lang="en-US" dirty="0"/>
          </a:p>
          <a:p>
            <a:pPr>
              <a:buClr>
                <a:schemeClr val="tx2"/>
              </a:buClr>
            </a:pPr>
            <a:r>
              <a:rPr lang="en-US" dirty="0"/>
              <a:t>According to the R square and p=value of each variables, we select model with variable ABDOMEN and WEIGHT as final model.</a:t>
            </a:r>
            <a:r>
              <a:rPr lang="en-US" sz="2400" dirty="0"/>
              <a:t>                           </a:t>
            </a:r>
          </a:p>
          <a:p>
            <a:pPr marL="0" indent="0">
              <a:buClr>
                <a:schemeClr val="tx2"/>
              </a:buClr>
              <a:buNone/>
            </a:pPr>
            <a:endParaRPr lang="en-US" sz="2400" dirty="0"/>
          </a:p>
          <a:p>
            <a:pPr marL="0" indent="0">
              <a:buClr>
                <a:schemeClr val="tx2"/>
              </a:buClr>
              <a:buNone/>
            </a:pPr>
            <a:endParaRPr lang="en-US" sz="2400" dirty="0"/>
          </a:p>
        </p:txBody>
      </p:sp>
    </p:spTree>
    <p:extLst>
      <p:ext uri="{BB962C8B-B14F-4D97-AF65-F5344CB8AC3E}">
        <p14:creationId xmlns:p14="http://schemas.microsoft.com/office/powerpoint/2010/main" val="2984503371"/>
      </p:ext>
    </p:extLst>
  </p:cSld>
  <p:clrMapOvr>
    <a:overrideClrMapping bg1="lt1" tx1="dk1" bg2="lt2" tx2="dk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1B28F63-CF00-448F-B141-FE33C33B18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a:ext>
            </a:extLst>
          </a:blip>
          <a:srcRect l="3613"/>
          <a:stretch/>
        </p:blipFill>
        <p:spPr>
          <a:xfrm>
            <a:off x="0" y="2669685"/>
            <a:ext cx="4037012" cy="4188315"/>
          </a:xfrm>
          <a:prstGeom prst="rect">
            <a:avLst/>
          </a:prstGeom>
        </p:spPr>
      </p:pic>
      <p:pic>
        <p:nvPicPr>
          <p:cNvPr id="10" name="Picture 9">
            <a:extLst>
              <a:ext uri="{FF2B5EF4-FFF2-40B4-BE49-F238E27FC236}">
                <a16:creationId xmlns:a16="http://schemas.microsoft.com/office/drawing/2014/main" id="{2AE609E2-8522-44E4-9077-980E5BCF3E1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a:ext>
            </a:extLst>
          </a:blip>
          <a:srcRect l="35640"/>
          <a:stretch/>
        </p:blipFill>
        <p:spPr>
          <a:xfrm>
            <a:off x="0" y="2892347"/>
            <a:ext cx="1522412" cy="2365453"/>
          </a:xfrm>
          <a:prstGeom prst="rect">
            <a:avLst/>
          </a:prstGeom>
        </p:spPr>
      </p:pic>
      <p:sp>
        <p:nvSpPr>
          <p:cNvPr id="12" name="Oval 11">
            <a:extLst>
              <a:ext uri="{FF2B5EF4-FFF2-40B4-BE49-F238E27FC236}">
                <a16:creationId xmlns:a16="http://schemas.microsoft.com/office/drawing/2014/main" id="{4FA533C5-33E3-4611-AF9F-72811D8B26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4" name="Picture 13">
            <a:extLst>
              <a:ext uri="{FF2B5EF4-FFF2-40B4-BE49-F238E27FC236}">
                <a16:creationId xmlns:a16="http://schemas.microsoft.com/office/drawing/2014/main" id="{8949AD42-25FD-4C3D-9EEE-B7FEC580998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a:ext>
            </a:extLst>
          </a:blip>
          <a:srcRect t="28813"/>
          <a:stretch/>
        </p:blipFill>
        <p:spPr>
          <a:xfrm>
            <a:off x="7999412" y="0"/>
            <a:ext cx="1603387" cy="1141407"/>
          </a:xfrm>
          <a:prstGeom prst="rect">
            <a:avLst/>
          </a:prstGeom>
        </p:spPr>
      </p:pic>
      <p:pic>
        <p:nvPicPr>
          <p:cNvPr id="16" name="Picture 15">
            <a:extLst>
              <a:ext uri="{FF2B5EF4-FFF2-40B4-BE49-F238E27FC236}">
                <a16:creationId xmlns:a16="http://schemas.microsoft.com/office/drawing/2014/main" id="{6AC7D913-60B7-4603-881B-831DA5D3A94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a:ext>
            </a:extLst>
          </a:blip>
          <a:srcRect b="23320"/>
          <a:stretch/>
        </p:blipFill>
        <p:spPr>
          <a:xfrm>
            <a:off x="8605878" y="6096000"/>
            <a:ext cx="993734" cy="762000"/>
          </a:xfrm>
          <a:prstGeom prst="rect">
            <a:avLst/>
          </a:prstGeom>
        </p:spPr>
      </p:pic>
      <p:sp>
        <p:nvSpPr>
          <p:cNvPr id="18" name="Rectangle 17">
            <a:extLst>
              <a:ext uri="{FF2B5EF4-FFF2-40B4-BE49-F238E27FC236}">
                <a16:creationId xmlns:a16="http://schemas.microsoft.com/office/drawing/2014/main" id="{87F0FDC4-AD8C-47D9-9131-623C98ADB0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0" name="Rectangle 19">
            <a:extLst>
              <a:ext uri="{FF2B5EF4-FFF2-40B4-BE49-F238E27FC236}">
                <a16:creationId xmlns:a16="http://schemas.microsoft.com/office/drawing/2014/main" id="{74CD14DB-BB81-479F-A1FC-1C75640E9F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22" name="Rectangle 21">
            <a:extLst>
              <a:ext uri="{FF2B5EF4-FFF2-40B4-BE49-F238E27FC236}">
                <a16:creationId xmlns:a16="http://schemas.microsoft.com/office/drawing/2014/main" id="{C943A91B-7CA7-4592-A975-73B1BF8C4C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4" name="Freeform 7">
            <a:extLst>
              <a:ext uri="{FF2B5EF4-FFF2-40B4-BE49-F238E27FC236}">
                <a16:creationId xmlns:a16="http://schemas.microsoft.com/office/drawing/2014/main" id="{EC471314-E46A-414B-8D91-74880E84F1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entury Gothic" panose="020B0502020202020204"/>
              <a:ea typeface="+mn-ea"/>
              <a:cs typeface="+mn-cs"/>
            </a:endParaRPr>
          </a:p>
        </p:txBody>
      </p:sp>
      <p:sp useBgFill="1">
        <p:nvSpPr>
          <p:cNvPr id="26" name="Freeform: Shape 25">
            <a:extLst>
              <a:ext uri="{FF2B5EF4-FFF2-40B4-BE49-F238E27FC236}">
                <a16:creationId xmlns:a16="http://schemas.microsoft.com/office/drawing/2014/main" id="{6A681326-1C9D-44A3-A627-3871BDAE41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7" cy="5095933"/>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ln>
            <a:noFill/>
          </a:ln>
        </p:spPr>
      </p:sp>
      <p:sp>
        <p:nvSpPr>
          <p:cNvPr id="2" name="Title 1">
            <a:extLst>
              <a:ext uri="{FF2B5EF4-FFF2-40B4-BE49-F238E27FC236}">
                <a16:creationId xmlns:a16="http://schemas.microsoft.com/office/drawing/2014/main" id="{4B122DE4-B229-4F46-8EF5-AF3EF6D7BA39}"/>
              </a:ext>
            </a:extLst>
          </p:cNvPr>
          <p:cNvSpPr>
            <a:spLocks noGrp="1"/>
          </p:cNvSpPr>
          <p:nvPr>
            <p:ph type="title"/>
          </p:nvPr>
        </p:nvSpPr>
        <p:spPr>
          <a:xfrm>
            <a:off x="1103312" y="452718"/>
            <a:ext cx="8947522" cy="1400530"/>
          </a:xfrm>
        </p:spPr>
        <p:txBody>
          <a:bodyPr vert="horz" lIns="91440" tIns="45720" rIns="91440" bIns="45720" rtlCol="0" anchor="ctr">
            <a:normAutofit/>
          </a:bodyPr>
          <a:lstStyle/>
          <a:p>
            <a:r>
              <a:rPr lang="en-US" sz="4200" b="0" i="0" kern="1200" dirty="0">
                <a:solidFill>
                  <a:srgbClr val="FFFFFF"/>
                </a:solidFill>
                <a:latin typeface="+mj-lt"/>
                <a:ea typeface="+mj-ea"/>
                <a:cs typeface="+mj-cs"/>
              </a:rPr>
              <a:t>Model Diagnosis</a:t>
            </a:r>
          </a:p>
        </p:txBody>
      </p:sp>
      <p:sp>
        <p:nvSpPr>
          <p:cNvPr id="3" name="Vertical Text Placeholder 2">
            <a:extLst>
              <a:ext uri="{FF2B5EF4-FFF2-40B4-BE49-F238E27FC236}">
                <a16:creationId xmlns:a16="http://schemas.microsoft.com/office/drawing/2014/main" id="{C3387D0A-E8B6-3C4C-87A6-E6B39D693450}"/>
              </a:ext>
            </a:extLst>
          </p:cNvPr>
          <p:cNvSpPr>
            <a:spLocks noGrp="1"/>
          </p:cNvSpPr>
          <p:nvPr>
            <p:ph type="body" orient="vert" idx="1"/>
          </p:nvPr>
        </p:nvSpPr>
        <p:spPr>
          <a:xfrm>
            <a:off x="1103312" y="2314916"/>
            <a:ext cx="9834764" cy="4213998"/>
          </a:xfrm>
        </p:spPr>
        <p:txBody>
          <a:bodyPr vert="horz" lIns="91440" tIns="45720" rIns="91440" bIns="45720" rtlCol="0">
            <a:normAutofit/>
          </a:bodyPr>
          <a:lstStyle/>
          <a:p>
            <a:pPr>
              <a:buClr>
                <a:schemeClr val="tx2"/>
              </a:buClr>
            </a:pPr>
            <a:r>
              <a:rPr lang="en-US" sz="2400" dirty="0"/>
              <a:t>Model Assumptions:</a:t>
            </a:r>
          </a:p>
          <a:p>
            <a:pPr marL="0" indent="0">
              <a:buClr>
                <a:schemeClr val="tx2"/>
              </a:buClr>
              <a:buNone/>
            </a:pPr>
            <a:endParaRPr lang="en-US" sz="1600" dirty="0"/>
          </a:p>
          <a:p>
            <a:pPr>
              <a:buClr>
                <a:schemeClr val="tx2"/>
              </a:buClr>
              <a:buFont typeface="Wingdings 3" charset="2"/>
              <a:buAutoNum type="arabicPeriod"/>
            </a:pPr>
            <a:r>
              <a:rPr lang="en-US" dirty="0"/>
              <a:t>Linearity of the data</a:t>
            </a:r>
          </a:p>
          <a:p>
            <a:pPr>
              <a:buClr>
                <a:schemeClr val="tx2"/>
              </a:buClr>
              <a:buFont typeface="Wingdings 3" charset="2"/>
              <a:buAutoNum type="arabicPeriod"/>
            </a:pPr>
            <a:r>
              <a:rPr lang="en-US" altLang="zh-CN" dirty="0"/>
              <a:t>Independence of residuals error terms</a:t>
            </a:r>
            <a:endParaRPr lang="en-US" dirty="0"/>
          </a:p>
          <a:p>
            <a:pPr>
              <a:buClr>
                <a:schemeClr val="tx2"/>
              </a:buClr>
              <a:buAutoNum type="arabicPeriod"/>
            </a:pPr>
            <a:r>
              <a:rPr lang="en-US" altLang="zh-CN" dirty="0"/>
              <a:t>Homogeneity of variance</a:t>
            </a:r>
          </a:p>
          <a:p>
            <a:pPr>
              <a:buClr>
                <a:schemeClr val="tx2"/>
              </a:buClr>
              <a:buAutoNum type="arabicPeriod"/>
            </a:pPr>
            <a:r>
              <a:rPr lang="en-US" altLang="zh-CN" dirty="0"/>
              <a:t>Normality of residuals</a:t>
            </a:r>
          </a:p>
          <a:p>
            <a:pPr marL="0" indent="0">
              <a:buClr>
                <a:schemeClr val="tx2"/>
              </a:buClr>
              <a:buNone/>
            </a:pPr>
            <a:r>
              <a:rPr lang="en-US" sz="2400" dirty="0"/>
              <a:t>                                </a:t>
            </a:r>
          </a:p>
          <a:p>
            <a:pPr marL="0" indent="0">
              <a:buClr>
                <a:schemeClr val="tx2"/>
              </a:buClr>
              <a:buNone/>
            </a:pPr>
            <a:endParaRPr lang="en-US" sz="2400" dirty="0"/>
          </a:p>
          <a:p>
            <a:pPr marL="0" indent="0">
              <a:buClr>
                <a:schemeClr val="tx2"/>
              </a:buClr>
              <a:buNone/>
            </a:pPr>
            <a:endParaRPr lang="en-US" sz="2400" dirty="0"/>
          </a:p>
        </p:txBody>
      </p:sp>
    </p:spTree>
    <p:extLst>
      <p:ext uri="{BB962C8B-B14F-4D97-AF65-F5344CB8AC3E}">
        <p14:creationId xmlns:p14="http://schemas.microsoft.com/office/powerpoint/2010/main" val="2096604724"/>
      </p:ext>
    </p:extLst>
  </p:cSld>
  <p:clrMapOvr>
    <a:overrideClrMapping bg1="lt1" tx1="dk1" bg2="lt2" tx2="dk2" accent1="accent1" accent2="accent2" accent3="accent3" accent4="accent4" accent5="accent5" accent6="accent6" hlink="hlink" folHlink="folHlink"/>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otalTime>346</TotalTime>
  <Words>465</Words>
  <Application>Microsoft Macintosh PowerPoint</Application>
  <PresentationFormat>Widescreen</PresentationFormat>
  <Paragraphs>122</Paragraphs>
  <Slides>16</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16</vt:i4>
      </vt:variant>
    </vt:vector>
  </HeadingPairs>
  <TitlesOfParts>
    <vt:vector size="20" baseType="lpstr">
      <vt:lpstr>Arial</vt:lpstr>
      <vt:lpstr>Century Gothic</vt:lpstr>
      <vt:lpstr>Wingdings 3</vt:lpstr>
      <vt:lpstr>Ion</vt:lpstr>
      <vt:lpstr>Body Fat Prediction STAT 628, Module 2</vt:lpstr>
      <vt:lpstr>Outline</vt:lpstr>
      <vt:lpstr>Introduction</vt:lpstr>
      <vt:lpstr>Introduction</vt:lpstr>
      <vt:lpstr>Data Preprocessing</vt:lpstr>
      <vt:lpstr>Data Preprocessing</vt:lpstr>
      <vt:lpstr>Model Selection</vt:lpstr>
      <vt:lpstr>Model Selection</vt:lpstr>
      <vt:lpstr>Model Diagnosis</vt:lpstr>
      <vt:lpstr>Model Diagnosis</vt:lpstr>
      <vt:lpstr>PowerPoint Presentation</vt:lpstr>
      <vt:lpstr>PowerPoint Presentation</vt:lpstr>
      <vt:lpstr>Influential points</vt:lpstr>
      <vt:lpstr>Conclusion</vt:lpstr>
      <vt:lpstr>Conclusion</vt:lpstr>
      <vt:lpstr>Shiny Graph</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Body Fat Prediction STAT 628, Module 2</dc:title>
  <dc:creator>Chen Ke</dc:creator>
  <cp:lastModifiedBy>Chen Ke</cp:lastModifiedBy>
  <cp:revision>35</cp:revision>
  <dcterms:created xsi:type="dcterms:W3CDTF">2019-10-06T21:21:51Z</dcterms:created>
  <dcterms:modified xsi:type="dcterms:W3CDTF">2019-10-09T20:45:29Z</dcterms:modified>
</cp:coreProperties>
</file>